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  <p:sldMasterId id="2147483885" r:id="rId2"/>
    <p:sldMasterId id="2147483895" r:id="rId3"/>
    <p:sldMasterId id="2147483905" r:id="rId4"/>
  </p:sldMasterIdLst>
  <p:notesMasterIdLst>
    <p:notesMasterId r:id="rId47"/>
  </p:notesMasterIdLst>
  <p:sldIdLst>
    <p:sldId id="269" r:id="rId5"/>
    <p:sldId id="313" r:id="rId6"/>
    <p:sldId id="312" r:id="rId7"/>
    <p:sldId id="314" r:id="rId8"/>
    <p:sldId id="293" r:id="rId9"/>
    <p:sldId id="315" r:id="rId10"/>
    <p:sldId id="294" r:id="rId11"/>
    <p:sldId id="316" r:id="rId12"/>
    <p:sldId id="295" r:id="rId13"/>
    <p:sldId id="317" r:id="rId14"/>
    <p:sldId id="296" r:id="rId15"/>
    <p:sldId id="318" r:id="rId16"/>
    <p:sldId id="297" r:id="rId17"/>
    <p:sldId id="319" r:id="rId18"/>
    <p:sldId id="298" r:id="rId19"/>
    <p:sldId id="320" r:id="rId20"/>
    <p:sldId id="299" r:id="rId21"/>
    <p:sldId id="321" r:id="rId22"/>
    <p:sldId id="300" r:id="rId23"/>
    <p:sldId id="322" r:id="rId24"/>
    <p:sldId id="323" r:id="rId25"/>
    <p:sldId id="301" r:id="rId26"/>
    <p:sldId id="324" r:id="rId27"/>
    <p:sldId id="302" r:id="rId28"/>
    <p:sldId id="325" r:id="rId29"/>
    <p:sldId id="303" r:id="rId30"/>
    <p:sldId id="326" r:id="rId31"/>
    <p:sldId id="304" r:id="rId32"/>
    <p:sldId id="327" r:id="rId33"/>
    <p:sldId id="305" r:id="rId34"/>
    <p:sldId id="328" r:id="rId35"/>
    <p:sldId id="306" r:id="rId36"/>
    <p:sldId id="329" r:id="rId37"/>
    <p:sldId id="307" r:id="rId38"/>
    <p:sldId id="330" r:id="rId39"/>
    <p:sldId id="331" r:id="rId40"/>
    <p:sldId id="308" r:id="rId41"/>
    <p:sldId id="332" r:id="rId42"/>
    <p:sldId id="309" r:id="rId43"/>
    <p:sldId id="333" r:id="rId44"/>
    <p:sldId id="310" r:id="rId45"/>
    <p:sldId id="334" r:id="rId4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 E" initials="E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C439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7283" autoAdjust="0"/>
  </p:normalViewPr>
  <p:slideViewPr>
    <p:cSldViewPr snapToGrid="0">
      <p:cViewPr varScale="1">
        <p:scale>
          <a:sx n="69" d="100"/>
          <a:sy n="69" d="100"/>
        </p:scale>
        <p:origin x="122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2DF53-3A49-914A-AC82-BE22292B8326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B4C93-831D-8245-9C1C-EAB8584AE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5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, rubrik, ingre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A62368BA-F2AF-4679-8EB5-2DE0647DF2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841" y="1089025"/>
            <a:ext cx="7491413" cy="86272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titel här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A17F7B32-AC9B-4804-9856-1FFA57AE66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841" y="1951745"/>
            <a:ext cx="7491413" cy="545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– skriv undertitel här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454F5EC-0DB6-4AB4-96CC-8977D6A5A1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841" y="6375986"/>
            <a:ext cx="3307556" cy="345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, rubrik, ingres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A62368BA-F2AF-4679-8EB5-2DE0647DF2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841" y="1089025"/>
            <a:ext cx="7491413" cy="86272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titel här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A17F7B32-AC9B-4804-9856-1FFA57AE66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841" y="1951745"/>
            <a:ext cx="7491413" cy="545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– skriv undertitel här</a:t>
            </a:r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6590247E-7C22-0E4F-BF31-0B1B29FF2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841" y="6375986"/>
            <a:ext cx="3307556" cy="345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</p:spTree>
    <p:extLst>
      <p:ext uri="{BB962C8B-B14F-4D97-AF65-F5344CB8AC3E}">
        <p14:creationId xmlns:p14="http://schemas.microsoft.com/office/powerpoint/2010/main" val="319707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förvald eller egen), rubrik, ingres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6974C00-3486-4CDA-96CC-FA93F7C547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Lägg till egen bakgrundsbild genom att klicka på bildikonen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D9A425F-F29C-4DEF-BF12-253AB7949C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841" y="1089025"/>
            <a:ext cx="7491413" cy="86272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titel här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7976395-2A14-4EC3-A6D5-BBF86F71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841" y="1951745"/>
            <a:ext cx="7491413" cy="545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– skriv undertitel här</a:t>
            </a:r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41AF7282-A216-794E-826A-4A73289894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841" y="6375986"/>
            <a:ext cx="3307556" cy="345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</p:spTree>
    <p:extLst>
      <p:ext uri="{BB962C8B-B14F-4D97-AF65-F5344CB8AC3E}">
        <p14:creationId xmlns:p14="http://schemas.microsoft.com/office/powerpoint/2010/main" val="936262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36601"/>
            <a:ext cx="7942365" cy="77787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Skriv rubrik här med plats för en rad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F42423-2891-47C8-B9E0-E1BF65C4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1CAB9B6D-33D3-9F43-AFE0-61391A40934B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4C7C74A-82E9-4E08-B581-C47742DC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3DD935-6933-426E-864F-9C4FC99B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37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844675"/>
            <a:ext cx="7942365" cy="41910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712314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602" userDrawn="1">
          <p15:clr>
            <a:srgbClr val="FBAE40"/>
          </p15:clr>
        </p15:guide>
        <p15:guide id="2" orient="horz" pos="116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36601"/>
            <a:ext cx="7942366" cy="12668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7BA38D83-141C-4C62-A7AC-A12C26C235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2095500"/>
            <a:ext cx="7942366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sv-SE" dirty="0"/>
              <a:t>Skriv punktlista för första nivån, eller vanlig text genom att trycka </a:t>
            </a:r>
            <a:r>
              <a:rPr lang="sv-SE" dirty="0" err="1"/>
              <a:t>backsteg</a:t>
            </a:r>
            <a:r>
              <a:rPr lang="sv-SE" dirty="0"/>
              <a:t> för att ta bort punktlista.</a:t>
            </a:r>
          </a:p>
          <a:p>
            <a:pPr lvl="1"/>
            <a:r>
              <a:rPr lang="sv-SE" dirty="0"/>
              <a:t>Skriv andra nivås punktlista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02AF752-079A-4755-BCD9-74CFFD07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8DD53C29-D34E-D74E-9446-0272B12C8175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D1DD68C5-E5E7-41B0-AE39-2353B92B1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1E5C034E-63F1-4F55-BC14-EF0D6C82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37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58787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398" userDrawn="1">
          <p15:clr>
            <a:srgbClr val="FBAE40"/>
          </p15:clr>
        </p15:guide>
        <p15:guide id="2" orient="horz" pos="3226" userDrawn="1">
          <p15:clr>
            <a:srgbClr val="FBAE40"/>
          </p15:clr>
        </p15:guide>
        <p15:guide id="3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gres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36601"/>
            <a:ext cx="7942365" cy="1292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711395"/>
            <a:ext cx="7942365" cy="332428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5DE9479-ED5E-4744-97BE-BF95C971BF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2028826"/>
            <a:ext cx="7942660" cy="491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v-SE" dirty="0"/>
              <a:t>Skriv undertitel här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CADBB7FD-E569-44FC-BF8C-17042BCE5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5609FBE6-CBA1-8242-92B8-3A19789C96A4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BC9A5AAE-6682-44D7-A6BA-8B38EC3E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96FBF6F6-339F-4C6B-91E3-11217F89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37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54872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602" userDrawn="1">
          <p15:clr>
            <a:srgbClr val="FBAE40"/>
          </p15:clr>
        </p15:guide>
        <p15:guide id="2" orient="horz" pos="116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736601"/>
            <a:ext cx="4193381" cy="7874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806575"/>
            <a:ext cx="4193381" cy="42291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6EFEED0-7FE9-4BA7-87AD-7B9D6D4C34D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50619" y="736601"/>
            <a:ext cx="4193381" cy="4384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bild</a:t>
            </a:r>
            <a:r>
              <a:rPr lang="en-US" dirty="0"/>
              <a:t> hit,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ikonen</a:t>
            </a:r>
            <a:r>
              <a:rPr lang="en-US" dirty="0"/>
              <a:t> </a:t>
            </a:r>
            <a:r>
              <a:rPr lang="en-US" dirty="0" err="1"/>
              <a:t>nedan</a:t>
            </a:r>
            <a:endParaRPr lang="sv-SE" dirty="0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A96B7CFA-538A-4C90-ABCD-448505649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8AA758C5-09F9-244C-98C9-AEBD020D0FF0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4FD3C38F-55C4-47F1-B79A-64A98C7F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523CE5EE-C194-4F44-9B15-001C9D87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37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43595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602" userDrawn="1">
          <p15:clr>
            <a:srgbClr val="FBAE40"/>
          </p15:clr>
        </p15:guide>
        <p15:guide id="2" orient="horz" pos="3226" userDrawn="1">
          <p15:clr>
            <a:srgbClr val="FBAE40"/>
          </p15:clr>
        </p15:guide>
        <p15:guide id="3" pos="311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36601"/>
            <a:ext cx="7942366" cy="12668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7BA38D83-141C-4C62-A7AC-A12C26C235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1" y="2095500"/>
            <a:ext cx="3850481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innehåll 9">
            <a:extLst>
              <a:ext uri="{FF2B5EF4-FFF2-40B4-BE49-F238E27FC236}">
                <a16:creationId xmlns:a16="http://schemas.microsoft.com/office/drawing/2014/main" id="{0FB31599-C149-4C34-96FC-65CFBB79840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64870" y="2106721"/>
            <a:ext cx="3906147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E5F5A30-79A5-486E-8384-5EE57335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DC61873C-2624-A643-B57A-30E41B4A3858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173512AE-92BA-427E-BEAF-EC874436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22B326AC-2F1F-4FDE-AC27-4069C69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37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44632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398" userDrawn="1">
          <p15:clr>
            <a:srgbClr val="FBAE40"/>
          </p15:clr>
        </p15:guide>
        <p15:guide id="2" orient="horz" pos="3226" userDrawn="1">
          <p15:clr>
            <a:srgbClr val="FBAE40"/>
          </p15:clr>
        </p15:guide>
        <p15:guide id="3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679C56E7-82AB-4922-ACC6-DB93CF31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76C3B77D-C5BE-404D-97E0-3480C8C50753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C20DEBF-CD8E-4DFC-8ED1-4A480A31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BBBD4592-25F7-42EF-BAA4-1FB9A19B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37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21543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60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EBB1C809-7BC7-4DD5-902D-A413C7EC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35D50C1D-2DC0-8847-BD12-39727127E1E5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DD7E4D14-E82D-4B30-B778-1DE4860E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CF6A344-490D-4851-AB58-772C75EC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37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8273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, rubrik, ingres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A62368BA-F2AF-4679-8EB5-2DE0647DF2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841" y="1089025"/>
            <a:ext cx="7491413" cy="86272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titel här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A17F7B32-AC9B-4804-9856-1FFA57AE66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841" y="1951745"/>
            <a:ext cx="7491413" cy="545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– skriv undertitel här</a:t>
            </a:r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784D8C65-4190-234E-82D4-DFE1B760AE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841" y="6375986"/>
            <a:ext cx="3307556" cy="345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</p:spTree>
    <p:extLst>
      <p:ext uri="{BB962C8B-B14F-4D97-AF65-F5344CB8AC3E}">
        <p14:creationId xmlns:p14="http://schemas.microsoft.com/office/powerpoint/2010/main" val="136951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förvald eller egen), rubrik, ingres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6974C00-3486-4CDA-96CC-FA93F7C547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Lägg till egen bakgrundsbild genom att klicka på bildikonen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D9A425F-F29C-4DEF-BF12-253AB7949C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841" y="1089025"/>
            <a:ext cx="7491413" cy="86272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titel här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7976395-2A14-4EC3-A6D5-BBF86F71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841" y="1951745"/>
            <a:ext cx="7491413" cy="545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– skriv undertitel här</a:t>
            </a:r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CEF1FE1C-AAD0-694F-9254-7FA922E6C4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841" y="6375986"/>
            <a:ext cx="3307556" cy="345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</p:spTree>
    <p:extLst>
      <p:ext uri="{BB962C8B-B14F-4D97-AF65-F5344CB8AC3E}">
        <p14:creationId xmlns:p14="http://schemas.microsoft.com/office/powerpoint/2010/main" val="2583426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förvald eller egen), rubrik, ingres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6974C00-3486-4CDA-96CC-FA93F7C547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Lägg till egen bakgrundsbild genom att klicka på bildikonen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D9A425F-F29C-4DEF-BF12-253AB7949C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841" y="1089025"/>
            <a:ext cx="7491413" cy="86272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titel här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7976395-2A14-4EC3-A6D5-BBF86F71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841" y="1951745"/>
            <a:ext cx="7491413" cy="545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– skriv undertitel här</a:t>
            </a:r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CD244E68-DEF3-D64A-BD1C-D8D05E94F2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841" y="6375986"/>
            <a:ext cx="3307556" cy="345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</p:spTree>
    <p:extLst>
      <p:ext uri="{BB962C8B-B14F-4D97-AF65-F5344CB8AC3E}">
        <p14:creationId xmlns:p14="http://schemas.microsoft.com/office/powerpoint/2010/main" val="1348337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36601"/>
            <a:ext cx="7942365" cy="77787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 baseline="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Skriv rubrik här med plats för en rad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F42423-2891-47C8-B9E0-E1BF65C4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B60BAA08-8D5A-8541-8CBC-F4D5484E6990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4C7C74A-82E9-4E08-B581-C47742DC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3DD935-6933-426E-864F-9C4FC99B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37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844675"/>
            <a:ext cx="7942365" cy="41910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95650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602" userDrawn="1">
          <p15:clr>
            <a:srgbClr val="FBAE40"/>
          </p15:clr>
        </p15:guide>
        <p15:guide id="2" orient="horz" pos="116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36601"/>
            <a:ext cx="7942366" cy="12668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7BA38D83-141C-4C62-A7AC-A12C26C235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2095500"/>
            <a:ext cx="7942366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/>
            </a:lvl5pPr>
          </a:lstStyle>
          <a:p>
            <a:pPr lvl="0"/>
            <a:r>
              <a:rPr lang="sv-SE" dirty="0"/>
              <a:t>Skriv punktlista för första nivån, eller vanlig text genom att trycka </a:t>
            </a:r>
            <a:r>
              <a:rPr lang="sv-SE" dirty="0" err="1"/>
              <a:t>backsteg</a:t>
            </a:r>
            <a:r>
              <a:rPr lang="sv-SE" dirty="0"/>
              <a:t> för att ta bort punktlista.</a:t>
            </a:r>
          </a:p>
          <a:p>
            <a:pPr lvl="1"/>
            <a:r>
              <a:rPr lang="sv-SE" dirty="0"/>
              <a:t>Skriv andra nivås punktlista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02AF752-079A-4755-BCD9-74CFFD07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87FDD79E-1003-A94C-B199-DE4CC005C00D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D1DD68C5-E5E7-41B0-AE39-2353B92B1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1E5C034E-63F1-4F55-BC14-EF0D6C82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37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45076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398" userDrawn="1">
          <p15:clr>
            <a:srgbClr val="FBAE40"/>
          </p15:clr>
        </p15:guide>
        <p15:guide id="2" orient="horz" pos="3226" userDrawn="1">
          <p15:clr>
            <a:srgbClr val="FBAE40"/>
          </p15:clr>
        </p15:guide>
        <p15:guide id="3" pos="288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gres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36601"/>
            <a:ext cx="7942365" cy="1292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711395"/>
            <a:ext cx="7942365" cy="332428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5DE9479-ED5E-4744-97BE-BF95C971BF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2028826"/>
            <a:ext cx="7942660" cy="491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v-SE" dirty="0"/>
              <a:t>Skriv undertitel här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CADBB7FD-E569-44FC-BF8C-17042BCE5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F564636A-95EC-CC42-89BE-BC6E647BE479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BC9A5AAE-6682-44D7-A6BA-8B38EC3E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96FBF6F6-339F-4C6B-91E3-11217F89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37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27406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602" userDrawn="1">
          <p15:clr>
            <a:srgbClr val="FBAE40"/>
          </p15:clr>
        </p15:guide>
        <p15:guide id="2" orient="horz" pos="116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736601"/>
            <a:ext cx="4193381" cy="7874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806575"/>
            <a:ext cx="4193381" cy="42291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6EFEED0-7FE9-4BA7-87AD-7B9D6D4C34D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50619" y="736601"/>
            <a:ext cx="4193381" cy="4384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bild</a:t>
            </a:r>
            <a:r>
              <a:rPr lang="en-US" dirty="0"/>
              <a:t> hit,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ikonen</a:t>
            </a:r>
            <a:r>
              <a:rPr lang="en-US" dirty="0"/>
              <a:t> </a:t>
            </a:r>
            <a:r>
              <a:rPr lang="en-US" dirty="0" err="1"/>
              <a:t>nedan</a:t>
            </a:r>
            <a:endParaRPr lang="sv-SE" dirty="0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A96B7CFA-538A-4C90-ABCD-448505649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4B4FA45B-1015-1C45-8903-9451FDAC86B0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4FD3C38F-55C4-47F1-B79A-64A98C7F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523CE5EE-C194-4F44-9B15-001C9D87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37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77439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602" userDrawn="1">
          <p15:clr>
            <a:srgbClr val="FBAE40"/>
          </p15:clr>
        </p15:guide>
        <p15:guide id="2" orient="horz" pos="3226" userDrawn="1">
          <p15:clr>
            <a:srgbClr val="FBAE40"/>
          </p15:clr>
        </p15:guide>
        <p15:guide id="3" pos="3119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36601"/>
            <a:ext cx="7942366" cy="12668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7BA38D83-141C-4C62-A7AC-A12C26C235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1" y="2095500"/>
            <a:ext cx="3850481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innehåll 9">
            <a:extLst>
              <a:ext uri="{FF2B5EF4-FFF2-40B4-BE49-F238E27FC236}">
                <a16:creationId xmlns:a16="http://schemas.microsoft.com/office/drawing/2014/main" id="{0FB31599-C149-4C34-96FC-65CFBB79840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64870" y="2106721"/>
            <a:ext cx="3906147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E5F5A30-79A5-486E-8384-5EE57335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8A852D7C-B013-D943-BEDB-53FBD5368A0E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173512AE-92BA-427E-BEAF-EC874436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22B326AC-2F1F-4FDE-AC27-4069C69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37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29004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398" userDrawn="1">
          <p15:clr>
            <a:srgbClr val="FBAE40"/>
          </p15:clr>
        </p15:guide>
        <p15:guide id="2" orient="horz" pos="3226" userDrawn="1">
          <p15:clr>
            <a:srgbClr val="FBAE40"/>
          </p15:clr>
        </p15:guide>
        <p15:guide id="3" pos="288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679C56E7-82AB-4922-ACC6-DB93CF31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9B55ED94-379B-FD4D-AE43-B4F49132E335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C20DEBF-CD8E-4DFC-8ED1-4A480A31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BBBD4592-25F7-42EF-BAA4-1FB9A19B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37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71076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602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EBB1C809-7BC7-4DD5-902D-A413C7EC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8C9E63ED-96D3-AF41-BD49-6C4ECD242E1F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DD7E4D14-E82D-4B30-B778-1DE4860E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CF6A344-490D-4851-AB58-772C75EC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37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1184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, rubrik, ingres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A62368BA-F2AF-4679-8EB5-2DE0647DF2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841" y="1089025"/>
            <a:ext cx="7491413" cy="86272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titel här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A17F7B32-AC9B-4804-9856-1FFA57AE66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841" y="1951745"/>
            <a:ext cx="7491413" cy="545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– skriv undertitel här</a:t>
            </a:r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EF62F46D-85C7-E14E-9282-9758A0FD38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841" y="6375986"/>
            <a:ext cx="3307556" cy="345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</p:spTree>
    <p:extLst>
      <p:ext uri="{BB962C8B-B14F-4D97-AF65-F5344CB8AC3E}">
        <p14:creationId xmlns:p14="http://schemas.microsoft.com/office/powerpoint/2010/main" val="17951855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förvald eller egen), rubrik, ingres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6974C00-3486-4CDA-96CC-FA93F7C547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Lägg till egen bakgrundsbild genom att klicka på bildikonen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D9A425F-F29C-4DEF-BF12-253AB7949C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841" y="1089025"/>
            <a:ext cx="7491413" cy="86272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titel här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7976395-2A14-4EC3-A6D5-BBF86F71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841" y="1951745"/>
            <a:ext cx="7491413" cy="545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– skriv undertitel här</a:t>
            </a:r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3DB1317F-424C-0B46-8F86-70D443C17E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841" y="6375986"/>
            <a:ext cx="3307556" cy="345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Förnamn Efternamn</a:t>
            </a:r>
          </a:p>
        </p:txBody>
      </p:sp>
    </p:spTree>
    <p:extLst>
      <p:ext uri="{BB962C8B-B14F-4D97-AF65-F5344CB8AC3E}">
        <p14:creationId xmlns:p14="http://schemas.microsoft.com/office/powerpoint/2010/main" val="394564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36601"/>
            <a:ext cx="7942365" cy="77787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rubrik här med plats för en rad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F42423-2891-47C8-B9E0-E1BF65C4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50084995-3E4A-8842-BEED-95DCBF4DD619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4C7C74A-82E9-4E08-B581-C47742DC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3DD935-6933-426E-864F-9C4FC99B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37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844675"/>
            <a:ext cx="7942365" cy="41910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5602" userDrawn="1">
          <p15:clr>
            <a:srgbClr val="FBAE40"/>
          </p15:clr>
        </p15:guide>
        <p15:guide id="2" orient="horz" pos="116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36601"/>
            <a:ext cx="7942365" cy="77787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 baseline="0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Skriv rubrik här med plats för en rad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F42423-2891-47C8-B9E0-E1BF65C4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B8C6BAC1-6C2C-8F4C-9212-D5E5846D2373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4C7C74A-82E9-4E08-B581-C47742DC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3DD935-6933-426E-864F-9C4FC99B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37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844675"/>
            <a:ext cx="7942365" cy="41910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815905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602" userDrawn="1">
          <p15:clr>
            <a:srgbClr val="FBAE40"/>
          </p15:clr>
        </p15:guide>
        <p15:guide id="2" orient="horz" pos="1162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36601"/>
            <a:ext cx="7942366" cy="12668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7BA38D83-141C-4C62-A7AC-A12C26C235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2095500"/>
            <a:ext cx="7942366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accent6"/>
              </a:buClr>
              <a:defRPr/>
            </a:lvl5pPr>
          </a:lstStyle>
          <a:p>
            <a:pPr lvl="0"/>
            <a:r>
              <a:rPr lang="sv-SE" dirty="0"/>
              <a:t>Skriv punktlista för första nivån, eller vanlig text genom att trycka </a:t>
            </a:r>
            <a:r>
              <a:rPr lang="sv-SE" dirty="0" err="1"/>
              <a:t>backsteg</a:t>
            </a:r>
            <a:r>
              <a:rPr lang="sv-SE" dirty="0"/>
              <a:t> för att ta bort punktlista.</a:t>
            </a:r>
          </a:p>
          <a:p>
            <a:pPr lvl="1"/>
            <a:r>
              <a:rPr lang="sv-SE" dirty="0"/>
              <a:t>Skriv andra nivås punktlista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02AF752-079A-4755-BCD9-74CFFD07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703D0687-BECC-5343-9743-FC4F8E3D82E4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D1DD68C5-E5E7-41B0-AE39-2353B92B1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1E5C034E-63F1-4F55-BC14-EF0D6C82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37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3895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398" userDrawn="1">
          <p15:clr>
            <a:srgbClr val="FBAE40"/>
          </p15:clr>
        </p15:guide>
        <p15:guide id="2" orient="horz" pos="3226" userDrawn="1">
          <p15:clr>
            <a:srgbClr val="FBAE40"/>
          </p15:clr>
        </p15:guide>
        <p15:guide id="3" pos="288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gres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36601"/>
            <a:ext cx="7942365" cy="1292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711395"/>
            <a:ext cx="7942365" cy="332428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5DE9479-ED5E-4744-97BE-BF95C971BF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2028826"/>
            <a:ext cx="7942660" cy="491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v-SE" dirty="0"/>
              <a:t>Skriv undertitel här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CADBB7FD-E569-44FC-BF8C-17042BCE5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15D98A0E-5F99-AF48-8BE4-4438460E196A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BC9A5AAE-6682-44D7-A6BA-8B38EC3E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96FBF6F6-339F-4C6B-91E3-11217F89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37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82732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602" userDrawn="1">
          <p15:clr>
            <a:srgbClr val="FBAE40"/>
          </p15:clr>
        </p15:guide>
        <p15:guide id="2" orient="horz" pos="1162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736601"/>
            <a:ext cx="4193381" cy="7874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806575"/>
            <a:ext cx="4193381" cy="42291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6EFEED0-7FE9-4BA7-87AD-7B9D6D4C34D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50619" y="736601"/>
            <a:ext cx="4193381" cy="4384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bild</a:t>
            </a:r>
            <a:r>
              <a:rPr lang="en-US" dirty="0"/>
              <a:t> hit,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ikonen</a:t>
            </a:r>
            <a:r>
              <a:rPr lang="en-US" dirty="0"/>
              <a:t> </a:t>
            </a:r>
            <a:r>
              <a:rPr lang="en-US" dirty="0" err="1"/>
              <a:t>nedan</a:t>
            </a:r>
            <a:endParaRPr lang="sv-SE" dirty="0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A96B7CFA-538A-4C90-ABCD-448505649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9DD1603D-2F1A-1B41-AC11-0291AA5D62E3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4FD3C38F-55C4-47F1-B79A-64A98C7F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523CE5EE-C194-4F44-9B15-001C9D87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37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4198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602" userDrawn="1">
          <p15:clr>
            <a:srgbClr val="FBAE40"/>
          </p15:clr>
        </p15:guide>
        <p15:guide id="2" orient="horz" pos="3226" userDrawn="1">
          <p15:clr>
            <a:srgbClr val="FBAE40"/>
          </p15:clr>
        </p15:guide>
        <p15:guide id="3" pos="3119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36601"/>
            <a:ext cx="7942366" cy="12668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7BA38D83-141C-4C62-A7AC-A12C26C235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1" y="2095500"/>
            <a:ext cx="3850481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innehåll 9">
            <a:extLst>
              <a:ext uri="{FF2B5EF4-FFF2-40B4-BE49-F238E27FC236}">
                <a16:creationId xmlns:a16="http://schemas.microsoft.com/office/drawing/2014/main" id="{0FB31599-C149-4C34-96FC-65CFBB79840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64870" y="2106721"/>
            <a:ext cx="3906147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accent4"/>
              </a:buClr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E5F5A30-79A5-486E-8384-5EE57335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3174937B-7714-AC42-8957-76EF963AC3CA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173512AE-92BA-427E-BEAF-EC874436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22B326AC-2F1F-4FDE-AC27-4069C69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37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75843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398" userDrawn="1">
          <p15:clr>
            <a:srgbClr val="FBAE40"/>
          </p15:clr>
        </p15:guide>
        <p15:guide id="2" orient="horz" pos="3226" userDrawn="1">
          <p15:clr>
            <a:srgbClr val="FBAE40"/>
          </p15:clr>
        </p15:guide>
        <p15:guide id="3" pos="288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679C56E7-82AB-4922-ACC6-DB93CF31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DB26F435-9977-0E43-841B-4B42B26FE9C9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C20DEBF-CD8E-4DFC-8ED1-4A480A31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BBBD4592-25F7-42EF-BAA4-1FB9A19B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37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10307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602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EBB1C809-7BC7-4DD5-902D-A413C7EC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05329CC8-E9AA-194A-9B95-98F2B78E840F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DD7E4D14-E82D-4B30-B778-1DE4860E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CF6A344-490D-4851-AB58-772C75EC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37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064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36601"/>
            <a:ext cx="7942366" cy="12668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7BA38D83-141C-4C62-A7AC-A12C26C235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2095500"/>
            <a:ext cx="7942366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sv-SE" dirty="0"/>
              <a:t>Skriv punktlista för första nivån, eller vanlig text genom att trycka </a:t>
            </a:r>
            <a:r>
              <a:rPr lang="sv-SE" dirty="0" err="1"/>
              <a:t>backsteg</a:t>
            </a:r>
            <a:r>
              <a:rPr lang="sv-SE" dirty="0"/>
              <a:t> för att ta bort punktlista.</a:t>
            </a:r>
          </a:p>
          <a:p>
            <a:pPr lvl="1"/>
            <a:r>
              <a:rPr lang="sv-SE" dirty="0"/>
              <a:t>Skriv andra nivås punktlista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02AF752-079A-4755-BCD9-74CFFD07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82914150-4357-B046-A690-C473CC27C64E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D1DD68C5-E5E7-41B0-AE39-2353B92B1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1E5C034E-63F1-4F55-BC14-EF0D6C82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37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5398" userDrawn="1">
          <p15:clr>
            <a:srgbClr val="FBAE40"/>
          </p15:clr>
        </p15:guide>
        <p15:guide id="2" orient="horz" pos="3226" userDrawn="1">
          <p15:clr>
            <a:srgbClr val="FBAE40"/>
          </p15:clr>
        </p15:guide>
        <p15:guide id="3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gress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36601"/>
            <a:ext cx="7942365" cy="1292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711395"/>
            <a:ext cx="7942365" cy="332428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5DE9479-ED5E-4744-97BE-BF95C971BF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2028826"/>
            <a:ext cx="7942660" cy="491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v-SE" dirty="0"/>
              <a:t>Skriv undertitel här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CADBB7FD-E569-44FC-BF8C-17042BCE5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CF38C829-054F-DD49-A06B-7BCEA57C6FD6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BC9A5AAE-6682-44D7-A6BA-8B38EC3E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96FBF6F6-339F-4C6B-91E3-11217F89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37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5602" userDrawn="1">
          <p15:clr>
            <a:srgbClr val="FBAE40"/>
          </p15:clr>
        </p15:guide>
        <p15:guide id="2" orient="horz" pos="116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736601"/>
            <a:ext cx="4193381" cy="7874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EA193844-F090-4300-9C20-94CE3D66DF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806575"/>
            <a:ext cx="4193381" cy="42291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800"/>
            </a:lvl1pPr>
            <a:lvl2pPr marL="468000" indent="-216000">
              <a:lnSpc>
                <a:spcPts val="24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/>
            </a:lvl4pPr>
            <a:lvl5pPr marL="2057400" indent="-228600"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6EFEED0-7FE9-4BA7-87AD-7B9D6D4C34D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50619" y="736601"/>
            <a:ext cx="4193381" cy="4384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Dra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bild</a:t>
            </a:r>
            <a:r>
              <a:rPr lang="en-US" dirty="0"/>
              <a:t> hit,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ikonen</a:t>
            </a:r>
            <a:r>
              <a:rPr lang="en-US" dirty="0"/>
              <a:t> </a:t>
            </a:r>
            <a:r>
              <a:rPr lang="en-US" dirty="0" err="1"/>
              <a:t>nedan</a:t>
            </a:r>
            <a:endParaRPr lang="sv-SE" dirty="0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A96B7CFA-538A-4C90-ABCD-448505649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7C7A467E-B2C0-2848-98B8-D38A648466D6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4FD3C38F-55C4-47F1-B79A-64A98C7F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523CE5EE-C194-4F44-9B15-001C9D87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37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5602" userDrawn="1">
          <p15:clr>
            <a:srgbClr val="FBAE40"/>
          </p15:clr>
        </p15:guide>
        <p15:guide id="2" orient="horz" pos="3226" userDrawn="1">
          <p15:clr>
            <a:srgbClr val="FBAE40"/>
          </p15:clr>
        </p15:guide>
        <p15:guide id="3" pos="311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5936E-910E-4353-B061-553450E5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36601"/>
            <a:ext cx="7942366" cy="12668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rubrik här</a:t>
            </a:r>
            <a:br>
              <a:rPr lang="sv-SE" dirty="0"/>
            </a:br>
            <a:r>
              <a:rPr lang="sv-SE" dirty="0"/>
              <a:t>med plats för två rader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7BA38D83-141C-4C62-A7AC-A12C26C235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1" y="2095500"/>
            <a:ext cx="3850481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innehåll 9">
            <a:extLst>
              <a:ext uri="{FF2B5EF4-FFF2-40B4-BE49-F238E27FC236}">
                <a16:creationId xmlns:a16="http://schemas.microsoft.com/office/drawing/2014/main" id="{0FB31599-C149-4C34-96FC-65CFBB79840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64870" y="2106721"/>
            <a:ext cx="3906147" cy="40259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 sz="1800"/>
            </a:lvl1pPr>
            <a:lvl2pPr marL="685800" indent="-22860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1800" baseline="0"/>
            </a:lvl2pPr>
            <a:lvl3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/>
            </a:lvl4pPr>
            <a:lvl5pPr>
              <a:lnSpc>
                <a:spcPts val="2400"/>
              </a:lnSpc>
              <a:spcBef>
                <a:spcPts val="1000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sv-SE" dirty="0"/>
              <a:t>Skriv punktlista för första nivån här</a:t>
            </a:r>
          </a:p>
          <a:p>
            <a:pPr lvl="1"/>
            <a:r>
              <a:rPr lang="sv-SE" dirty="0"/>
              <a:t>Skriv punktlista för andra nivån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E5F5A30-79A5-486E-8384-5EE57335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2908A07-6FFB-7341-BAD0-FDD35AF0555F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173512AE-92BA-427E-BEAF-EC874436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22B326AC-2F1F-4FDE-AC27-4069C69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37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5398" userDrawn="1">
          <p15:clr>
            <a:srgbClr val="FBAE40"/>
          </p15:clr>
        </p15:guide>
        <p15:guide id="2" orient="horz" pos="3226" userDrawn="1">
          <p15:clr>
            <a:srgbClr val="FBAE40"/>
          </p15:clr>
        </p15:guide>
        <p15:guide id="3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679C56E7-82AB-4922-ACC6-DB93CF31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0E355D30-D50A-244D-83CE-42356729BB43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8C20DEBF-CD8E-4DFC-8ED1-4A480A31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BBBD4592-25F7-42EF-BAA4-1FB9A19B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37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560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EBB1C809-7BC7-4DD5-902D-A413C7EC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3EB819BA-3D76-2E49-A855-980AEAD42803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DD7E4D14-E82D-4B30-B778-1DE4860E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CF6A344-490D-4851-AB58-772C75EC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379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95959"/>
                </a:solidFill>
              </a:defRPr>
            </a:lvl1pPr>
          </a:lstStyle>
          <a:p>
            <a:fld id="{E541A8F5-7967-4FE2-B860-894CD6FB1340}" type="slidenum">
              <a:rPr lang="sv-SE" smtClean="0"/>
              <a:pPr/>
              <a:t>‹#›</a:t>
            </a:fld>
            <a:endParaRPr lang="sv-SE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7BD93FD-6612-4434-9969-FDA2A341C4D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99" y="5412869"/>
            <a:ext cx="971517" cy="144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5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84" r:id="rId2"/>
    <p:sldLayoutId id="2147483692" r:id="rId3"/>
    <p:sldLayoutId id="2147483694" r:id="rId4"/>
    <p:sldLayoutId id="2147483693" r:id="rId5"/>
    <p:sldLayoutId id="2147483696" r:id="rId6"/>
    <p:sldLayoutId id="2147483697" r:id="rId7"/>
    <p:sldLayoutId id="2147483698" r:id="rId8"/>
    <p:sldLayoutId id="2147483699" r:id="rId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F790862-95B9-47D2-B54E-03FB392B138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99" y="5407032"/>
            <a:ext cx="971518" cy="145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6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7B4385A-16B5-437D-BFCC-E90B81A936F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98" y="5412868"/>
            <a:ext cx="971518" cy="144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9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8A2288C-87CB-4C3D-A98D-C7BED3826A0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99" y="5420914"/>
            <a:ext cx="971517" cy="144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1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title="Katalogisering av monografi">
            <a:extLst>
              <a:ext uri="{FF2B5EF4-FFF2-40B4-BE49-F238E27FC236}">
                <a16:creationId xmlns:a16="http://schemas.microsoft.com/office/drawing/2014/main" id="{82E2B7ED-172F-4F98-BD71-FDFA47AB16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Katalogisering av monografi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ADC7E7-F0B1-4F73-8E0E-C2E4F6A05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flipV="1">
            <a:off x="629841" y="2497310"/>
            <a:ext cx="7491413" cy="611649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E78288-21E7-E749-9C8A-14EC6B729D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Olof Osterman, Grazyna Sowinska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1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Tillverkning - exempel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 title="Exempel på Tillverkning i Libris katalogiseri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20000"/>
            <a:ext cx="7942263" cy="846045"/>
          </a:xfrm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771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title="Instansdelen (Manifestationsdelen)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Identifikator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9B6D-33D3-9F43-AFE0-61391A40934B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628650" y="1844675"/>
            <a:ext cx="7942365" cy="4511676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Instansdelen (Manifestationsdelen</a:t>
            </a:r>
            <a:r>
              <a:rPr lang="sv-SE" b="1" dirty="0" smtClean="0"/>
              <a:t>)</a:t>
            </a:r>
          </a:p>
          <a:p>
            <a:pPr marL="0" indent="0">
              <a:buNone/>
            </a:pPr>
            <a:endParaRPr lang="sv-SE" b="1" dirty="0" smtClean="0"/>
          </a:p>
          <a:p>
            <a:pPr marL="0" indent="0">
              <a:buNone/>
            </a:pPr>
            <a:r>
              <a:rPr lang="sv-SE" b="1" dirty="0" smtClean="0"/>
              <a:t>RDA </a:t>
            </a:r>
            <a:r>
              <a:rPr lang="sv-SE" b="1" dirty="0"/>
              <a:t>2.15 Identifikator för </a:t>
            </a:r>
            <a:r>
              <a:rPr lang="sv-SE" b="1" dirty="0" smtClean="0"/>
              <a:t>manifestationen</a:t>
            </a:r>
            <a:br>
              <a:rPr lang="sv-SE" b="1" dirty="0" smtClean="0"/>
            </a:br>
            <a:r>
              <a:rPr lang="sv-SE" dirty="0" smtClean="0"/>
              <a:t>Kärnelement</a:t>
            </a:r>
            <a:r>
              <a:rPr lang="sv-SE" dirty="0"/>
              <a:t>.</a:t>
            </a:r>
          </a:p>
          <a:p>
            <a:r>
              <a:rPr lang="sv-SE" b="1" dirty="0"/>
              <a:t>RDA 2.15.1.4 Ange identifikator för </a:t>
            </a:r>
            <a:r>
              <a:rPr lang="sv-SE" b="1" dirty="0" smtClean="0"/>
              <a:t>manifestationen</a:t>
            </a:r>
            <a:br>
              <a:rPr lang="sv-SE" b="1" dirty="0" smtClean="0"/>
            </a:br>
            <a:r>
              <a:rPr lang="sv-SE" dirty="0" smtClean="0"/>
              <a:t>Om </a:t>
            </a:r>
            <a:r>
              <a:rPr lang="sv-SE" dirty="0"/>
              <a:t>identifikatorns format inte är specificerat, ange det såsom det förekommer i </a:t>
            </a:r>
            <a:r>
              <a:rPr lang="sv-SE" dirty="0" smtClean="0"/>
              <a:t>resursen.</a:t>
            </a:r>
            <a:br>
              <a:rPr lang="sv-SE" dirty="0" smtClean="0"/>
            </a:br>
            <a:r>
              <a:rPr lang="sv-SE" dirty="0" smtClean="0"/>
              <a:t>Kommentar: ISBN har ett eget fält i </a:t>
            </a:r>
            <a:r>
              <a:rPr lang="sv-SE" dirty="0" err="1" smtClean="0"/>
              <a:t>Librix</a:t>
            </a:r>
            <a:r>
              <a:rPr lang="sv-SE" dirty="0" smtClean="0"/>
              <a:t> XL (är specificerat) därför anges det utan att ange ”ISBN” framför numret. Numret anges även utan bindestreck även om det förekommer med bindestreck i manifestationen.</a:t>
            </a:r>
          </a:p>
          <a:p>
            <a:r>
              <a:rPr lang="sv-SE" b="1" dirty="0"/>
              <a:t>RDA </a:t>
            </a:r>
            <a:r>
              <a:rPr lang="sv-SE" b="1" dirty="0" smtClean="0"/>
              <a:t>2.15.1.7</a:t>
            </a:r>
            <a:r>
              <a:rPr lang="sv-SE" b="1" dirty="0"/>
              <a:t> </a:t>
            </a:r>
            <a:r>
              <a:rPr lang="sv-SE" b="1" dirty="0" smtClean="0"/>
              <a:t>Bestämning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Ej kärnelement. NB anger alltid </a:t>
            </a:r>
            <a:r>
              <a:rPr lang="sv-SE" dirty="0" err="1" smtClean="0"/>
              <a:t>bandtyp</a:t>
            </a:r>
            <a:r>
              <a:rPr lang="sv-SE" dirty="0" smtClean="0"/>
              <a:t>. Vanligaste bandtyperna</a:t>
            </a:r>
            <a:br>
              <a:rPr lang="sv-SE" dirty="0" smtClean="0"/>
            </a:br>
            <a:r>
              <a:rPr lang="sv-SE" dirty="0" smtClean="0"/>
              <a:t>är häftad eller inbunden.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23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Identifikator - exempel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5" name="Platshållare för innehåll 4" title="Exempel på Identifikator i Libris katalogiseri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20000"/>
            <a:ext cx="7942263" cy="1663429"/>
          </a:xfr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73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title="Instansdelen (Manifestationsdelen)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Omfång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9B6D-33D3-9F43-AFE0-61391A40934B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Instansdelen (Manifestationsdelen</a:t>
            </a:r>
            <a:r>
              <a:rPr lang="sv-SE" b="1" dirty="0" smtClean="0"/>
              <a:t>)</a:t>
            </a:r>
            <a:endParaRPr lang="sv-SE" b="1" dirty="0"/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b="1" dirty="0" smtClean="0"/>
              <a:t>RDA 3.4.5 Omfång för text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Ange resursens omfång i antal sidor.</a:t>
            </a:r>
          </a:p>
          <a:p>
            <a:pPr marL="0" indent="0">
              <a:buNone/>
            </a:pPr>
            <a:r>
              <a:rPr lang="sv-SE" dirty="0" smtClean="0"/>
              <a:t>Kommentar: Om manifestationen är paginerad. Ange sista tryckta paginering. Om det förekommer flera paginerade sviter ange alla. </a:t>
            </a:r>
            <a:r>
              <a:rPr lang="sv-SE" dirty="0" err="1" smtClean="0"/>
              <a:t>Opaginerade</a:t>
            </a:r>
            <a:r>
              <a:rPr lang="sv-SE" dirty="0" smtClean="0"/>
              <a:t> sidor anges endast om de övergår 25%.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48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Omfång - exempel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5" name="Platshållare för innehåll 4" title="Exempel på Omfång i Libris katalogiseri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20000"/>
            <a:ext cx="7942263" cy="1009542"/>
          </a:xfr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800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title="Instansdelen (Manifestationsdelen)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Mått (</a:t>
            </a:r>
            <a:r>
              <a:rPr lang="sv-SE" dirty="0"/>
              <a:t>ej obligatoriskt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9B6D-33D3-9F43-AFE0-61391A40934B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Instansdelen (Manifestationsdelen)</a:t>
            </a:r>
            <a:endParaRPr lang="sv-SE" b="1" dirty="0" smtClean="0"/>
          </a:p>
          <a:p>
            <a:endParaRPr lang="sv-SE" b="1" dirty="0"/>
          </a:p>
          <a:p>
            <a:r>
              <a:rPr lang="sv-SE" b="1" dirty="0" smtClean="0"/>
              <a:t>RDA 3.5 Mått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Ange måttet i cm.</a:t>
            </a:r>
          </a:p>
          <a:p>
            <a:pPr marL="0" indent="0">
              <a:buNone/>
            </a:pPr>
            <a:r>
              <a:rPr lang="sv-SE" dirty="0" smtClean="0"/>
              <a:t>Kommentar: Ej kärnelement i RDA.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Om mått anges, och om instruktionerna inte säger något annat, ange mått i centimeter, avrundat uppåt till närmaste hela </a:t>
            </a:r>
            <a:r>
              <a:rPr lang="sv-SE" dirty="0" smtClean="0"/>
              <a:t>centimetertal (om </a:t>
            </a:r>
            <a:r>
              <a:rPr lang="sv-SE" dirty="0"/>
              <a:t>en volym mäter 17,2 cm, anges måttet som 18 cm).</a:t>
            </a:r>
            <a:br>
              <a:rPr lang="sv-SE" dirty="0"/>
            </a:br>
            <a:r>
              <a:rPr lang="sv-SE" dirty="0"/>
              <a:t>Librispraxis: Vid användning av data från annan part kan uppgifter om mått accepteras som de är.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71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Mått</a:t>
            </a:r>
            <a:br>
              <a:rPr lang="sv-SE" dirty="0"/>
            </a:br>
            <a:r>
              <a:rPr lang="sv-SE" dirty="0"/>
              <a:t>(ej obligatoriskt</a:t>
            </a:r>
            <a:r>
              <a:rPr lang="sv-SE" dirty="0" smtClean="0"/>
              <a:t>) - exempel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5" name="Platshållare för innehåll 4" title="Exempel på Mått i Libris katalogiseri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20000"/>
            <a:ext cx="7942263" cy="901850"/>
          </a:xfr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698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title="Instansdelen (Manifestationsdelen)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Övriga fysiska </a:t>
            </a:r>
            <a:r>
              <a:rPr lang="sv-SE" dirty="0" smtClean="0"/>
              <a:t>detaljer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9B6D-33D3-9F43-AFE0-61391A40934B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Instansdelen (Manifestationsdelen)</a:t>
            </a:r>
            <a:endParaRPr lang="sv-SE" b="1" dirty="0" smtClean="0"/>
          </a:p>
          <a:p>
            <a:endParaRPr lang="sv-SE" b="1" dirty="0"/>
          </a:p>
          <a:p>
            <a:r>
              <a:rPr lang="sv-SE" b="1" dirty="0" smtClean="0"/>
              <a:t>RDA 7.15 Illustrativt innehåll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Kommentar: Enligt RDA är det här elementet en del av verk och uttryck. Men i Nya Libris anges elementet i manifestationsdelen. Ej kärnelement i RDA. 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Med illustrativt innehåll avses innehåll som </a:t>
            </a:r>
            <a:r>
              <a:rPr lang="sv-SE" dirty="0" smtClean="0"/>
              <a:t>illustrerar </a:t>
            </a:r>
            <a:r>
              <a:rPr lang="sv-SE" dirty="0"/>
              <a:t>det primära innehållet i resursen</a:t>
            </a:r>
            <a:r>
              <a:rPr lang="sv-SE" dirty="0" smtClean="0"/>
              <a:t>.</a:t>
            </a:r>
            <a:br>
              <a:rPr lang="sv-SE" dirty="0" smtClean="0"/>
            </a:br>
            <a:r>
              <a:rPr lang="sv-SE" dirty="0" smtClean="0"/>
              <a:t>Den vanligaste termen som anges är: illustrationer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97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Övriga fysiska </a:t>
            </a:r>
            <a:r>
              <a:rPr lang="sv-SE" dirty="0" smtClean="0"/>
              <a:t>detaljer - exempel</a:t>
            </a:r>
            <a:endParaRPr lang="sv-SE" dirty="0"/>
          </a:p>
        </p:txBody>
      </p:sp>
      <p:pic>
        <p:nvPicPr>
          <p:cNvPr id="5" name="Platshållare för innehåll 4" title="Exempel på Övriga fysiska detaljer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20000"/>
            <a:ext cx="7942263" cy="619041"/>
          </a:xfr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25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title="Instansdelen (Manifestationsdelen)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Anmärkning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9B6D-33D3-9F43-AFE0-61391A40934B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Instansdelen (Manifestationsdelen)</a:t>
            </a:r>
            <a:r>
              <a:rPr lang="sv-SE" b="1" dirty="0" smtClean="0"/>
              <a:t/>
            </a:r>
            <a:br>
              <a:rPr lang="sv-SE" b="1" dirty="0" smtClean="0"/>
            </a:br>
            <a:endParaRPr lang="sv-SE" b="1" dirty="0" smtClean="0"/>
          </a:p>
          <a:p>
            <a:r>
              <a:rPr lang="sv-SE" b="1" dirty="0" smtClean="0"/>
              <a:t>RDA 2.17 </a:t>
            </a:r>
            <a:r>
              <a:rPr lang="sv-SE" b="1" dirty="0"/>
              <a:t>Anmärkningar om </a:t>
            </a:r>
            <a:r>
              <a:rPr lang="sv-SE" b="1" dirty="0" smtClean="0"/>
              <a:t>manifestationen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Kommentar: Ej kärnelement i RDA.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Gör anmärkning när det bedöms viktigt för identifikation, urval eller åtkomst.</a:t>
            </a:r>
          </a:p>
        </p:txBody>
      </p:sp>
    </p:spTree>
    <p:extLst>
      <p:ext uri="{BB962C8B-B14F-4D97-AF65-F5344CB8AC3E}">
        <p14:creationId xmlns:p14="http://schemas.microsoft.com/office/powerpoint/2010/main" val="240170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Instansdelen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34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Anmärkning - exempel</a:t>
            </a:r>
            <a:endParaRPr lang="sv-SE" dirty="0"/>
          </a:p>
        </p:txBody>
      </p:sp>
      <p:pic>
        <p:nvPicPr>
          <p:cNvPr id="5" name="Platshållare för innehåll 4" title="Exempel på Anmärkning i Libris katalogiseri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20000"/>
            <a:ext cx="7942263" cy="1014099"/>
          </a:xfr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07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Instans av verk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21</a:t>
            </a:fld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084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title="Instansdelen (Verksdelen)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Medverkan och funktion – primär </a:t>
            </a:r>
            <a:r>
              <a:rPr lang="sv-SE" dirty="0" smtClean="0"/>
              <a:t>medverkan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9B6D-33D3-9F43-AFE0-61391A40934B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text 4" title="Medverkan och funktion – primär medverkan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 b="1" dirty="0" smtClean="0"/>
          </a:p>
          <a:p>
            <a:pPr marL="0" indent="0">
              <a:buNone/>
            </a:pPr>
            <a:r>
              <a:rPr lang="sv-SE" b="1" dirty="0" smtClean="0"/>
              <a:t>Instans av verk </a:t>
            </a:r>
            <a:r>
              <a:rPr lang="sv-SE" b="1" dirty="0"/>
              <a:t>(</a:t>
            </a:r>
            <a:r>
              <a:rPr lang="sv-SE" b="1" dirty="0" err="1"/>
              <a:t>Verksdelen</a:t>
            </a:r>
            <a:r>
              <a:rPr lang="sv-SE" b="1" dirty="0" smtClean="0"/>
              <a:t>)</a:t>
            </a:r>
          </a:p>
          <a:p>
            <a:endParaRPr lang="sv-SE" b="1" dirty="0"/>
          </a:p>
          <a:p>
            <a:r>
              <a:rPr lang="sv-SE" b="1" dirty="0" smtClean="0"/>
              <a:t>RDA 19.2 Skapare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/>
              <a:t>Gör alltid auktoriserad sökingång för skaparen, eller den först nämnda skaparen, om det finns en sådan. 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32804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Medverkan och funktion – primär </a:t>
            </a:r>
            <a:r>
              <a:rPr lang="sv-SE" dirty="0" smtClean="0"/>
              <a:t>medverkan - exempel</a:t>
            </a:r>
            <a:endParaRPr lang="sv-SE" dirty="0"/>
          </a:p>
        </p:txBody>
      </p:sp>
      <p:pic>
        <p:nvPicPr>
          <p:cNvPr id="5" name="Platshållare för innehåll 4" title="Exempel på Medverkan och funktion - primär medverkan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2520000"/>
            <a:ext cx="6849431" cy="1981477"/>
          </a:xfr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120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title="Instansdelen (Verksdelen)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Medverkan och funktion – medverkan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9B6D-33D3-9F43-AFE0-61391A40934B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 b="1" dirty="0" smtClean="0"/>
          </a:p>
          <a:p>
            <a:pPr marL="0" indent="0">
              <a:buNone/>
            </a:pPr>
            <a:r>
              <a:rPr lang="sv-SE" b="1" dirty="0" smtClean="0"/>
              <a:t>Instans </a:t>
            </a:r>
            <a:r>
              <a:rPr lang="sv-SE" b="1" dirty="0"/>
              <a:t>av verk (</a:t>
            </a:r>
            <a:r>
              <a:rPr lang="sv-SE" b="1" dirty="0" err="1"/>
              <a:t>Verksdelen</a:t>
            </a:r>
            <a:r>
              <a:rPr lang="sv-SE" b="1" dirty="0"/>
              <a:t>)</a:t>
            </a:r>
          </a:p>
          <a:p>
            <a:endParaRPr lang="sv-SE" b="1" dirty="0"/>
          </a:p>
          <a:p>
            <a:r>
              <a:rPr lang="sv-SE" b="1" dirty="0" smtClean="0"/>
              <a:t>RDA </a:t>
            </a:r>
            <a:r>
              <a:rPr lang="sv-SE" b="1" dirty="0"/>
              <a:t>19.2 </a:t>
            </a:r>
            <a:r>
              <a:rPr lang="sv-SE" b="1" dirty="0" smtClean="0"/>
              <a:t>Skapare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Librispraxis</a:t>
            </a:r>
            <a:r>
              <a:rPr lang="sv-SE" dirty="0"/>
              <a:t>: </a:t>
            </a:r>
            <a:r>
              <a:rPr lang="sv-SE" dirty="0" err="1"/>
              <a:t>Katalogisatören</a:t>
            </a:r>
            <a:r>
              <a:rPr lang="sv-SE" dirty="0"/>
              <a:t> avgör vilka skapare, utöver den som är kärnelement, som får auktoriserad sökingång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r>
              <a:rPr lang="sv-SE" dirty="0"/>
              <a:t>NB-praxis: För verk med upp till tre skapare, gör sökingångar på alla. För verk med fler än tre skapare, gör sökingång på den första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r>
              <a:rPr lang="sv-SE" dirty="0" smtClean="0"/>
              <a:t>Kommentar: De flesta Libris-bibliotek följer NB-praxisen och gör</a:t>
            </a:r>
            <a:br>
              <a:rPr lang="sv-SE" dirty="0" smtClean="0"/>
            </a:br>
            <a:r>
              <a:rPr lang="sv-SE" dirty="0" smtClean="0"/>
              <a:t>sökingångar för upp till tre skapare.</a:t>
            </a:r>
          </a:p>
        </p:txBody>
      </p:sp>
    </p:spTree>
    <p:extLst>
      <p:ext uri="{BB962C8B-B14F-4D97-AF65-F5344CB8AC3E}">
        <p14:creationId xmlns:p14="http://schemas.microsoft.com/office/powerpoint/2010/main" val="281959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Medverkan och funktion –  </a:t>
            </a:r>
            <a:r>
              <a:rPr lang="sv-SE" dirty="0" smtClean="0"/>
              <a:t>medverkan - exempel</a:t>
            </a:r>
            <a:endParaRPr lang="sv-SE" dirty="0"/>
          </a:p>
        </p:txBody>
      </p:sp>
      <p:pic>
        <p:nvPicPr>
          <p:cNvPr id="5" name="Platshållare för innehåll 4" title="Exempel på Medverkan och funktion - medverkan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2520000"/>
            <a:ext cx="6849431" cy="1857634"/>
          </a:xfr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733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title="Instansdelen (Verksdelen)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Språk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9B6D-33D3-9F43-AFE0-61391A40934B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Instans av verk (</a:t>
            </a:r>
            <a:r>
              <a:rPr lang="sv-SE" b="1" dirty="0" err="1" smtClean="0"/>
              <a:t>Verksdelen</a:t>
            </a:r>
            <a:r>
              <a:rPr lang="sv-SE" b="1" dirty="0"/>
              <a:t>)</a:t>
            </a:r>
            <a:endParaRPr lang="sv-SE" b="1" dirty="0" smtClean="0"/>
          </a:p>
          <a:p>
            <a:pPr marL="0" indent="0">
              <a:buNone/>
            </a:pPr>
            <a:endParaRPr lang="sv-SE" b="1" dirty="0"/>
          </a:p>
          <a:p>
            <a:r>
              <a:rPr lang="sv-SE" b="1" dirty="0" smtClean="0"/>
              <a:t>RDA 6.11 Uttryckets språk</a:t>
            </a:r>
            <a:endParaRPr lang="sv-SE" b="1" dirty="0"/>
          </a:p>
          <a:p>
            <a:pPr marL="0" indent="0">
              <a:buNone/>
            </a:pPr>
            <a:r>
              <a:rPr lang="sv-SE" dirty="0"/>
              <a:t>Kommentar: Fältet är inte </a:t>
            </a:r>
            <a:r>
              <a:rPr lang="sv-SE" dirty="0" err="1"/>
              <a:t>mappat</a:t>
            </a:r>
            <a:r>
              <a:rPr lang="sv-SE" dirty="0"/>
              <a:t> mot RDA men "Uttryckets språk" är ett kärnelement när det behövs för att skilja ett uttryck från ett annat uttryck av samma </a:t>
            </a:r>
            <a:r>
              <a:rPr lang="sv-SE" dirty="0" smtClean="0"/>
              <a:t>verk.</a:t>
            </a:r>
          </a:p>
          <a:p>
            <a:pPr marL="0" indent="0">
              <a:buNone/>
            </a:pPr>
            <a:r>
              <a:rPr lang="sv-SE" dirty="0" smtClean="0"/>
              <a:t>Kommentar: En språkkod för verkets/uttryckets språk anges alltid i </a:t>
            </a:r>
            <a:r>
              <a:rPr lang="sv-SE" dirty="0" err="1" smtClean="0"/>
              <a:t>verksdelen</a:t>
            </a:r>
            <a:r>
              <a:rPr lang="sv-S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79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Språk - exempel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5" name="Platshållare för innehåll 4" title="Exempel på Språk i Libris katalogiseri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2520000"/>
            <a:ext cx="6458851" cy="771633"/>
          </a:xfr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882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title="Instansdelen (Verksdelen)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Genre/form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9B6D-33D3-9F43-AFE0-61391A40934B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 smtClean="0"/>
              <a:t>Instans </a:t>
            </a:r>
            <a:r>
              <a:rPr lang="sv-SE" b="1" dirty="0"/>
              <a:t>av verk (</a:t>
            </a:r>
            <a:r>
              <a:rPr lang="sv-SE" b="1" dirty="0" err="1"/>
              <a:t>Verksdelen</a:t>
            </a:r>
            <a:r>
              <a:rPr lang="sv-SE" b="1" dirty="0" smtClean="0"/>
              <a:t>)</a:t>
            </a:r>
            <a:br>
              <a:rPr lang="sv-SE" b="1" dirty="0" smtClean="0"/>
            </a:br>
            <a:endParaRPr lang="sv-SE" b="1" dirty="0" smtClean="0"/>
          </a:p>
          <a:p>
            <a:r>
              <a:rPr lang="sv-SE" b="1" dirty="0" smtClean="0"/>
              <a:t>RDA </a:t>
            </a:r>
            <a:r>
              <a:rPr lang="sv-SE" b="1" dirty="0"/>
              <a:t>23 Relationer mellan verk och </a:t>
            </a:r>
            <a:r>
              <a:rPr lang="sv-SE" b="1" dirty="0" smtClean="0"/>
              <a:t>ämnen</a:t>
            </a:r>
            <a:br>
              <a:rPr lang="sv-SE" b="1" dirty="0" smtClean="0"/>
            </a:br>
            <a:endParaRPr lang="sv-SE" b="1" dirty="0"/>
          </a:p>
          <a:p>
            <a:pPr marL="0" indent="0">
              <a:buNone/>
            </a:pPr>
            <a:r>
              <a:rPr lang="sv-SE" dirty="0"/>
              <a:t>Kommentar: Ämne definieras som en term, fras, klassifikationskod etc. som beskriver vad verket handlar om</a:t>
            </a:r>
            <a:r>
              <a:rPr lang="sv-SE" dirty="0" smtClean="0"/>
              <a:t>. </a:t>
            </a:r>
          </a:p>
          <a:p>
            <a:pPr marL="0" indent="0">
              <a:buNone/>
            </a:pPr>
            <a:r>
              <a:rPr lang="sv-SE" dirty="0" smtClean="0"/>
              <a:t>Finns flera auktoriserade listor med genre/form-ämnesord. Den vanligaste är Svenska ämnesords genre/form-lista.</a:t>
            </a:r>
            <a:br>
              <a:rPr lang="sv-SE" dirty="0" smtClean="0"/>
            </a:br>
            <a:r>
              <a:rPr lang="sv-SE" dirty="0" smtClean="0"/>
              <a:t>Ofta behövs inga genre/form-ämnesord alls i posten</a:t>
            </a:r>
            <a:r>
              <a:rPr lang="sv-SE" dirty="0"/>
              <a:t>. I importerade- och preliminära poster ligger det ofta ”0=Ej skönlitterärt verk”. Låt det ligga kvar. Kan även läggas till om det behövs i t.ex. lokala kataloger.</a:t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6465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Genre/form - exempel</a:t>
            </a:r>
            <a:endParaRPr lang="sv-SE" dirty="0"/>
          </a:p>
        </p:txBody>
      </p:sp>
      <p:pic>
        <p:nvPicPr>
          <p:cNvPr id="5" name="Platshållare för innehåll 4" title="Exempel på Genre/form i Libris katalogiseri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2520000"/>
            <a:ext cx="6211167" cy="752580"/>
          </a:xfr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596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title="Instansdelen (Manifestationsdelen)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Titel och </a:t>
            </a:r>
            <a:r>
              <a:rPr lang="sv-SE" dirty="0" smtClean="0"/>
              <a:t>upphov</a:t>
            </a: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9B6D-33D3-9F43-AFE0-61391A40934B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Instansdelen (Manifestationsdelen)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  <a:p>
            <a:r>
              <a:rPr lang="sv-SE" dirty="0" smtClean="0"/>
              <a:t>Återge </a:t>
            </a:r>
            <a:r>
              <a:rPr lang="sv-SE" dirty="0"/>
              <a:t>huvudtiteln så som den anges på resursen. </a:t>
            </a:r>
            <a:endParaRPr lang="sv-SE" dirty="0" smtClean="0"/>
          </a:p>
          <a:p>
            <a:r>
              <a:rPr lang="sv-SE" dirty="0"/>
              <a:t>Enligt RDA 2.4 är endast första upphovsuppgiften kärnelement</a:t>
            </a:r>
            <a:r>
              <a:rPr lang="sv-SE" dirty="0" smtClean="0"/>
              <a:t>.</a:t>
            </a:r>
          </a:p>
          <a:p>
            <a:r>
              <a:rPr lang="sv-SE" dirty="0"/>
              <a:t>Rekommendation</a:t>
            </a:r>
            <a:r>
              <a:rPr lang="sv-SE" i="1" dirty="0"/>
              <a:t>: </a:t>
            </a:r>
            <a:r>
              <a:rPr lang="sv-SE" dirty="0"/>
              <a:t>Återge </a:t>
            </a:r>
            <a:r>
              <a:rPr lang="sv-SE" i="1" dirty="0"/>
              <a:t>huvudsakligt </a:t>
            </a:r>
            <a:r>
              <a:rPr lang="sv-SE" dirty="0"/>
              <a:t>upphov som det anges på resursen</a:t>
            </a:r>
            <a:r>
              <a:rPr lang="sv-SE" dirty="0" smtClean="0"/>
              <a:t>.</a:t>
            </a:r>
          </a:p>
          <a:p>
            <a:r>
              <a:rPr lang="sv-SE" dirty="0"/>
              <a:t>Upphovsuppgiften anges inte om den redan ingår i titeln.</a:t>
            </a:r>
          </a:p>
          <a:p>
            <a:endParaRPr lang="sv-SE" dirty="0"/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82927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title="Instansdelen (Verksdelen)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Klassifikation – DDK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9B6D-33D3-9F43-AFE0-61391A40934B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Instans av verk (</a:t>
            </a:r>
            <a:r>
              <a:rPr lang="sv-SE" b="1" dirty="0" err="1"/>
              <a:t>Verksdelen</a:t>
            </a:r>
            <a:r>
              <a:rPr lang="sv-SE" b="1" dirty="0" smtClean="0"/>
              <a:t>)</a:t>
            </a:r>
          </a:p>
          <a:p>
            <a:pPr marL="0" indent="0">
              <a:buNone/>
            </a:pPr>
            <a:endParaRPr lang="sv-SE" b="1" dirty="0" smtClean="0"/>
          </a:p>
          <a:p>
            <a:r>
              <a:rPr lang="sv-SE" b="1" dirty="0" smtClean="0"/>
              <a:t>RDA </a:t>
            </a:r>
            <a:r>
              <a:rPr lang="sv-SE" b="1" dirty="0"/>
              <a:t>23 Relationer mellan verk och ämnen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dirty="0"/>
              <a:t>Kommentar: Ämne definieras som en term, fras, klassifikationskod etc. som beskriver vad verket handlar om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r>
              <a:rPr lang="sv-SE" dirty="0" smtClean="0"/>
              <a:t>Librispraxis</a:t>
            </a:r>
            <a:r>
              <a:rPr lang="sv-SE" dirty="0"/>
              <a:t>: Minst en relation mellan ett verk och dess ämne är kärnelement men i Libris är det inte tvingande.</a:t>
            </a:r>
            <a:endParaRPr lang="sv-SE" dirty="0" smtClean="0"/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77836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Klassifikation </a:t>
            </a:r>
            <a:r>
              <a:rPr lang="sv-SE" dirty="0" smtClean="0"/>
              <a:t>– DDK - exempel</a:t>
            </a:r>
            <a:endParaRPr lang="sv-SE" dirty="0"/>
          </a:p>
        </p:txBody>
      </p:sp>
      <p:pic>
        <p:nvPicPr>
          <p:cNvPr id="8" name="Platshållare för innehåll 7" title="Exempel på Klassifikation - DDK i Libris katalogiseri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2520000"/>
            <a:ext cx="6887536" cy="2695951"/>
          </a:xfrm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19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title="Instansdelen (Verksdelen)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Klassifikation – SAB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9B6D-33D3-9F43-AFE0-61391A40934B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 smtClean="0"/>
              <a:t>Instans </a:t>
            </a:r>
            <a:r>
              <a:rPr lang="sv-SE" b="1" dirty="0"/>
              <a:t>av verk (</a:t>
            </a:r>
            <a:r>
              <a:rPr lang="sv-SE" b="1" dirty="0" err="1"/>
              <a:t>Verksdelen</a:t>
            </a:r>
            <a:r>
              <a:rPr lang="sv-SE" b="1" dirty="0"/>
              <a:t>)</a:t>
            </a:r>
            <a:r>
              <a:rPr lang="sv-SE" b="1" dirty="0" smtClean="0"/>
              <a:t/>
            </a:r>
            <a:br>
              <a:rPr lang="sv-SE" b="1" dirty="0" smtClean="0"/>
            </a:br>
            <a:endParaRPr lang="sv-SE" b="1" dirty="0"/>
          </a:p>
          <a:p>
            <a:r>
              <a:rPr lang="sv-SE" b="1" dirty="0"/>
              <a:t>RDA 23 Relationer mellan verk och ämnen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dirty="0"/>
              <a:t>Kommentar: Ämne definieras som en term, fras, klassifikationskod etc. som beskriver vad verket handlar om.</a:t>
            </a:r>
          </a:p>
          <a:p>
            <a:pPr marL="0" indent="0">
              <a:buNone/>
            </a:pPr>
            <a:r>
              <a:rPr lang="sv-SE" dirty="0"/>
              <a:t>Librispraxis: Minst en relation mellan ett verk och dess ämne är kärnelement men i Libris är det inte tvingande.</a:t>
            </a:r>
          </a:p>
        </p:txBody>
      </p:sp>
    </p:spTree>
    <p:extLst>
      <p:ext uri="{BB962C8B-B14F-4D97-AF65-F5344CB8AC3E}">
        <p14:creationId xmlns:p14="http://schemas.microsoft.com/office/powerpoint/2010/main" val="283061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Klassifikation </a:t>
            </a:r>
            <a:r>
              <a:rPr lang="sv-SE" dirty="0" smtClean="0"/>
              <a:t>– SAB - exempel</a:t>
            </a:r>
            <a:endParaRPr lang="sv-SE" dirty="0"/>
          </a:p>
        </p:txBody>
      </p:sp>
      <p:pic>
        <p:nvPicPr>
          <p:cNvPr id="5" name="Platshållare för innehåll 4" title="Exempel på Klassifikation - SAB i Libris katalogiseri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2520000"/>
            <a:ext cx="6649378" cy="3038899"/>
          </a:xfr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33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48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title="Instansdelen (Verksdelen)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Ämnesord – SAO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9B6D-33D3-9F43-AFE0-61391A40934B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Instans av verk (</a:t>
            </a:r>
            <a:r>
              <a:rPr lang="sv-SE" b="1" dirty="0" err="1"/>
              <a:t>Verksdelen</a:t>
            </a:r>
            <a:r>
              <a:rPr lang="sv-SE" b="1" dirty="0"/>
              <a:t>)</a:t>
            </a:r>
            <a:br>
              <a:rPr lang="sv-SE" b="1" dirty="0"/>
            </a:br>
            <a:endParaRPr lang="sv-SE" b="1" dirty="0"/>
          </a:p>
          <a:p>
            <a:r>
              <a:rPr lang="sv-SE" b="1" dirty="0"/>
              <a:t>RDA 23 Relationer mellan verk och ämnen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dirty="0"/>
              <a:t>Kommentar: Ämne definieras som en term, fras, klassifikationskod etc. som beskriver vad verket handlar om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r>
              <a:rPr lang="sv-SE" dirty="0" smtClean="0"/>
              <a:t>Flera auktoriserade ämnesordssystem används i Libris, t.ex. MESH, AGROVOC. Det vanligaste systemet är Svenska ämnesord.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Librispraxis: Minst en relation mellan ett verk och dess ämne är kärnelement men i Libris är det inte tvingande.</a:t>
            </a:r>
          </a:p>
        </p:txBody>
      </p:sp>
    </p:spTree>
    <p:extLst>
      <p:ext uri="{BB962C8B-B14F-4D97-AF65-F5344CB8AC3E}">
        <p14:creationId xmlns:p14="http://schemas.microsoft.com/office/powerpoint/2010/main" val="156019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Ämnesord </a:t>
            </a:r>
            <a:r>
              <a:rPr lang="sv-SE" dirty="0" smtClean="0"/>
              <a:t>– SAO - exempel</a:t>
            </a:r>
            <a:endParaRPr lang="sv-SE" dirty="0"/>
          </a:p>
        </p:txBody>
      </p:sp>
      <p:pic>
        <p:nvPicPr>
          <p:cNvPr id="5" name="Platshållare för innehåll 4" title="Exempel på Ämnesord - SAO i Libris katalogiseri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20000"/>
            <a:ext cx="6554115" cy="828791"/>
          </a:xfr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35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04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Adminmetadata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36</a:t>
            </a:fld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50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title="Adminmetadata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Beskrivningsnivå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9B6D-33D3-9F43-AFE0-61391A40934B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Adminmetadata</a:t>
            </a:r>
            <a:r>
              <a:rPr lang="sv-SE" dirty="0"/>
              <a:t/>
            </a:r>
            <a:br>
              <a:rPr lang="sv-SE" dirty="0"/>
            </a:br>
            <a:endParaRPr lang="sv-SE" b="1" dirty="0" smtClean="0"/>
          </a:p>
          <a:p>
            <a:pPr marL="0" indent="0">
              <a:buNone/>
            </a:pPr>
            <a:r>
              <a:rPr lang="sv-SE" dirty="0" smtClean="0"/>
              <a:t>Kommentar</a:t>
            </a:r>
            <a:r>
              <a:rPr lang="sv-SE" dirty="0"/>
              <a:t>: </a:t>
            </a:r>
            <a:r>
              <a:rPr lang="sv-SE" dirty="0" smtClean="0"/>
              <a:t>Följande beskrivningsnivåer används vid primärkatalogisering, postimport eller uppgradering av en post: Miniminivå, Biblioteksnivå eller </a:t>
            </a:r>
            <a:r>
              <a:rPr lang="sv-SE" dirty="0" err="1"/>
              <a:t>N</a:t>
            </a:r>
            <a:r>
              <a:rPr lang="sv-SE" dirty="0" err="1" smtClean="0"/>
              <a:t>ationalbibliografisk</a:t>
            </a:r>
            <a:r>
              <a:rPr lang="sv-SE" dirty="0" smtClean="0"/>
              <a:t> nivå.</a:t>
            </a:r>
            <a:br>
              <a:rPr lang="sv-SE" dirty="0" smtClean="0"/>
            </a:br>
            <a:r>
              <a:rPr lang="sv-SE" dirty="0" smtClean="0"/>
              <a:t>Standardvärdet i mallar är biblioteksnivå.</a:t>
            </a:r>
          </a:p>
          <a:p>
            <a:pPr marL="0" indent="0">
              <a:buNone/>
            </a:pPr>
            <a:r>
              <a:rPr lang="sv-SE" dirty="0"/>
              <a:t>Observera: I samband med att du uppgraderar en Bokinfopost eller annan post med beskrivningsnivå: Förhandsinformation </a:t>
            </a:r>
            <a:r>
              <a:rPr lang="sv-SE" dirty="0" smtClean="0"/>
              <a:t>eller </a:t>
            </a:r>
            <a:r>
              <a:rPr lang="sv-SE" dirty="0"/>
              <a:t>Preliminär </a:t>
            </a:r>
            <a:r>
              <a:rPr lang="sv-SE" dirty="0" smtClean="0"/>
              <a:t>nivå, </a:t>
            </a:r>
            <a:r>
              <a:rPr lang="sv-SE" dirty="0"/>
              <a:t>ändra beskrivningsnivå till någon annan nivå (vanligen Miniminivå, Biblioteksnivå eller </a:t>
            </a:r>
            <a:r>
              <a:rPr lang="sv-SE" dirty="0" err="1"/>
              <a:t>Nationalbibliografisk</a:t>
            </a:r>
            <a:r>
              <a:rPr lang="sv-SE" dirty="0"/>
              <a:t> nivå), annars kan ändringar skrivas över!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95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Beskrivningsnivå - exempel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5" name="Platshållare för innehåll 4" title="Exempel på Beskrivningsnivå i Libris katalogiseri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20000"/>
            <a:ext cx="7942263" cy="739304"/>
          </a:xfr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38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55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title="Adminmetadata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Uppgraderad eller importerad av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9B6D-33D3-9F43-AFE0-61391A40934B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 b="1" dirty="0" smtClean="0"/>
          </a:p>
          <a:p>
            <a:pPr marL="0" indent="0">
              <a:buNone/>
            </a:pPr>
            <a:r>
              <a:rPr lang="sv-SE" b="1" dirty="0" smtClean="0"/>
              <a:t>Adminmetadata</a:t>
            </a:r>
            <a:endParaRPr lang="sv-SE" b="1" dirty="0"/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dirty="0"/>
              <a:t>Kommentar</a:t>
            </a:r>
            <a:r>
              <a:rPr lang="sv-SE" dirty="0" smtClean="0"/>
              <a:t>: </a:t>
            </a:r>
            <a:r>
              <a:rPr lang="sv-SE" dirty="0"/>
              <a:t>Om beskrivningsnivån uppgraderas, lägg till denna uppgift. Lägg inte till uppgiften när posten endast ändras utan att beskrivningsnivån uppgraderas. Vid postimport, lägg till uppgiften.</a:t>
            </a:r>
            <a:br>
              <a:rPr lang="sv-SE" dirty="0"/>
            </a:br>
            <a:r>
              <a:rPr lang="sv-SE" dirty="0"/>
              <a:t>Lägg till Uppgraderad eller importerad av. </a:t>
            </a:r>
            <a:r>
              <a:rPr lang="sv-SE" dirty="0" smtClean="0"/>
              <a:t>Skriv in er sigel/bibliotekskod.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39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Titel och </a:t>
            </a:r>
            <a:r>
              <a:rPr lang="sv-SE" dirty="0" smtClean="0"/>
              <a:t>upphov - exempel</a:t>
            </a:r>
            <a:endParaRPr lang="sv-SE" dirty="0"/>
          </a:p>
        </p:txBody>
      </p:sp>
      <p:pic>
        <p:nvPicPr>
          <p:cNvPr id="5" name="Platshållare för innehåll 4" title="Exempel på Titel och upphov i Libris katalogiseri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2520000"/>
            <a:ext cx="7942263" cy="1729656"/>
          </a:xfr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11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Uppgraderad eller importerad </a:t>
            </a:r>
            <a:r>
              <a:rPr lang="sv-SE" dirty="0" smtClean="0"/>
              <a:t>av - exempel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5" name="Platshållare för innehåll 4" title="Uppgraderad eller importerad av i Libris katalogiseri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20000"/>
            <a:ext cx="7942263" cy="887428"/>
          </a:xfr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40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191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title="Adminmetadata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Katalogiseringsregler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9B6D-33D3-9F43-AFE0-61391A40934B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 smtClean="0"/>
              <a:t>Adminmetadata</a:t>
            </a:r>
            <a:endParaRPr lang="sv-SE" b="1" dirty="0"/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dirty="0"/>
              <a:t>Kommentar</a:t>
            </a:r>
            <a:r>
              <a:rPr lang="sv-SE" dirty="0" smtClean="0"/>
              <a:t>: Ange vilka katalogiseringsregler som har följts vid katalogiseringen. RDA som är de katalogiseringsregler som används för de flesta Librisposter finns inte som kod utan måste läggas till i klartext.</a:t>
            </a:r>
            <a:br>
              <a:rPr lang="sv-SE" dirty="0" smtClean="0"/>
            </a:br>
            <a:r>
              <a:rPr lang="sv-SE" dirty="0" smtClean="0"/>
              <a:t>Ange ISBD-interpunktion finns. Välj sedan Katalogiseringsregler och skriv in: </a:t>
            </a:r>
            <a:r>
              <a:rPr lang="sv-SE" dirty="0" err="1" smtClean="0"/>
              <a:t>rda</a:t>
            </a:r>
            <a:r>
              <a:rPr lang="sv-SE" dirty="0" smtClean="0"/>
              <a:t>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075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Katalogiseringsregler - exempel</a:t>
            </a:r>
            <a:endParaRPr lang="sv-SE" dirty="0"/>
          </a:p>
        </p:txBody>
      </p:sp>
      <p:pic>
        <p:nvPicPr>
          <p:cNvPr id="5" name="Platshållare för innehåll 4" title="Katalogiseringsregler i Libris katalogiseri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20000"/>
            <a:ext cx="7942263" cy="1189664"/>
          </a:xfr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42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596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title="Instansdelen (Manifestationsdelen)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Upplageuppgift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9B6D-33D3-9F43-AFE0-61391A40934B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Instansdelen (Manifestationsdelen)</a:t>
            </a:r>
            <a:endParaRPr lang="sv-SE" b="1" dirty="0" smtClean="0"/>
          </a:p>
          <a:p>
            <a:endParaRPr lang="sv-SE" b="1" dirty="0" smtClean="0"/>
          </a:p>
          <a:p>
            <a:r>
              <a:rPr lang="sv-SE" b="1" dirty="0" smtClean="0"/>
              <a:t>RDA </a:t>
            </a:r>
            <a:r>
              <a:rPr lang="sv-SE" b="1" dirty="0"/>
              <a:t>2.5 Upplageuppgift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Kärnelement. (Upplagebeteckning och påföljande upplagebeteckning är kärnelement. Övriga underelement är valfria</a:t>
            </a:r>
            <a:r>
              <a:rPr lang="sv-SE" dirty="0" smtClean="0"/>
              <a:t>.)</a:t>
            </a:r>
            <a:br>
              <a:rPr lang="sv-SE" dirty="0" smtClean="0"/>
            </a:br>
            <a:endParaRPr lang="sv-SE" dirty="0"/>
          </a:p>
          <a:p>
            <a:r>
              <a:rPr lang="sv-SE" b="1" dirty="0"/>
              <a:t>RDA 2.5.2.3 Ange upplagebeteckning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Återge upplagebeteckningen så som den förekommer i </a:t>
            </a:r>
            <a:r>
              <a:rPr lang="sv-SE" dirty="0" smtClean="0"/>
              <a:t>resursen.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99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Upplageuppgift - exempel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5" name="Platshållare för innehåll 4" title="Exempel på Upplageuppgift i Libris katalogiseri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2520000"/>
            <a:ext cx="7942263" cy="667506"/>
          </a:xfr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114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title="Instansdelen (Manifestationsdelen)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Utgivning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9B6D-33D3-9F43-AFE0-61391A40934B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Instansdelen (Manifestationsdelen)</a:t>
            </a:r>
            <a:endParaRPr lang="sv-SE" b="1" dirty="0" smtClean="0"/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b="1" dirty="0" smtClean="0"/>
              <a:t>RDA </a:t>
            </a:r>
            <a:r>
              <a:rPr lang="sv-SE" b="1" dirty="0"/>
              <a:t>2.8.1.4 Ange utgivningsuppgifter</a:t>
            </a:r>
          </a:p>
          <a:p>
            <a:r>
              <a:rPr lang="sv-SE" dirty="0"/>
              <a:t>Återge utgivningsort och utgivarnamn exakt som de förekommer i källan, se RDA 1.7.</a:t>
            </a:r>
          </a:p>
          <a:p>
            <a:r>
              <a:rPr lang="sv-SE" dirty="0"/>
              <a:t>Ange utgivningsår som det förekommer i källan. Tillämpa de generella reglerna i RDA 1.7 och 1.8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r>
              <a:rPr lang="sv-SE" dirty="0" smtClean="0"/>
              <a:t>Kommentar: Om utgivningsort, utgivare och utgivningsår (datum) inte förekommer på objektet så klamras uppgifterna.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96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Utgivning - exempel</a:t>
            </a:r>
            <a:endParaRPr lang="sv-SE" dirty="0"/>
          </a:p>
        </p:txBody>
      </p:sp>
      <p:pic>
        <p:nvPicPr>
          <p:cNvPr id="5" name="Platshållare för innehåll 4" title="Exempel på Upplageuppgift i Libris katalogiseri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2520000"/>
            <a:ext cx="7942263" cy="3876315"/>
          </a:xfr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1A8F5-7967-4FE2-B860-894CD6FB1340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29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title="Instansdelen (Manifestationsdelen)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Tillverkning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9B6D-33D3-9F43-AFE0-61391A40934B}" type="datetime1">
              <a:rPr lang="sv-SE" smtClean="0"/>
              <a:t>2020-11-18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628650" y="1844675"/>
            <a:ext cx="7942365" cy="4511676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Instansdelen (Manifestationsdelen)</a:t>
            </a:r>
            <a:endParaRPr lang="sv-SE" b="1" dirty="0" smtClean="0"/>
          </a:p>
          <a:p>
            <a:endParaRPr lang="sv-SE" b="1" dirty="0"/>
          </a:p>
          <a:p>
            <a:r>
              <a:rPr lang="sv-SE" b="1" dirty="0" smtClean="0"/>
              <a:t>RDA 2.10.4.7 Ange tillverkarnamn</a:t>
            </a:r>
            <a:endParaRPr lang="sv-SE" b="1" dirty="0"/>
          </a:p>
          <a:p>
            <a:r>
              <a:rPr lang="sv-SE" b="1" dirty="0"/>
              <a:t>RDA  2.10.2.6 </a:t>
            </a:r>
            <a:r>
              <a:rPr lang="sv-SE" b="1" dirty="0" smtClean="0"/>
              <a:t>Ange tillverkningsort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Återge tillverkarnamn </a:t>
            </a:r>
            <a:r>
              <a:rPr lang="sv-SE" dirty="0"/>
              <a:t>och </a:t>
            </a:r>
            <a:r>
              <a:rPr lang="sv-SE" dirty="0" smtClean="0"/>
              <a:t>tillverkningsort </a:t>
            </a:r>
            <a:r>
              <a:rPr lang="sv-SE" dirty="0"/>
              <a:t>exakt som de förekommer i </a:t>
            </a:r>
            <a:r>
              <a:rPr lang="sv-SE" dirty="0" smtClean="0"/>
              <a:t>källan</a:t>
            </a:r>
            <a:endParaRPr lang="sv-SE" dirty="0"/>
          </a:p>
          <a:p>
            <a:r>
              <a:rPr lang="sv-SE" b="1" dirty="0"/>
              <a:t>RDA </a:t>
            </a:r>
            <a:r>
              <a:rPr lang="sv-SE" b="1" dirty="0" smtClean="0"/>
              <a:t>2.10.6.3 Ange tillverkningstid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Som </a:t>
            </a:r>
            <a:r>
              <a:rPr lang="sv-SE" dirty="0"/>
              <a:t>det förekommer i </a:t>
            </a:r>
            <a:r>
              <a:rPr lang="sv-SE" dirty="0" smtClean="0"/>
              <a:t>källan</a:t>
            </a:r>
          </a:p>
          <a:p>
            <a:pPr marL="0" indent="0">
              <a:buNone/>
            </a:pPr>
            <a:r>
              <a:rPr lang="sv-SE" dirty="0" smtClean="0"/>
              <a:t>Kommentar: Tillverkning är inte ett kärnelement. Behövs alltså inte anges. Men om utgivningsår har baserats på tillverkningstid så måste tillverkningstid anges.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331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B-tema Violett">
  <a:themeElements>
    <a:clrScheme name="Kungliga biblioteket">
      <a:dk1>
        <a:sysClr val="windowText" lastClr="000000"/>
      </a:dk1>
      <a:lt1>
        <a:sysClr val="window" lastClr="FFFFFF"/>
      </a:lt1>
      <a:dk2>
        <a:srgbClr val="004577"/>
      </a:dk2>
      <a:lt2>
        <a:srgbClr val="009EE0"/>
      </a:lt2>
      <a:accent1>
        <a:srgbClr val="701060"/>
      </a:accent1>
      <a:accent2>
        <a:srgbClr val="E2007A"/>
      </a:accent2>
      <a:accent3>
        <a:srgbClr val="14822C"/>
      </a:accent3>
      <a:accent4>
        <a:srgbClr val="B9CB00"/>
      </a:accent4>
      <a:accent5>
        <a:srgbClr val="C4390A"/>
      </a:accent5>
      <a:accent6>
        <a:srgbClr val="F29400"/>
      </a:accent6>
      <a:hlink>
        <a:srgbClr val="0563C1"/>
      </a:hlink>
      <a:folHlink>
        <a:srgbClr val="954F72"/>
      </a:folHlink>
    </a:clrScheme>
    <a:fontScheme name="Bröd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ngliga biblioteket_4by3_18026_1600.potx" id="{8E839172-9CD1-4C5C-846C-3C9C7A0CEB56}" vid="{B72B9AF8-7E7C-4F23-A549-79383D0C3674}"/>
    </a:ext>
  </a:extLst>
</a:theme>
</file>

<file path=ppt/theme/theme2.xml><?xml version="1.0" encoding="utf-8"?>
<a:theme xmlns:a="http://schemas.openxmlformats.org/drawingml/2006/main" name="KB-tema Mörkblå">
  <a:themeElements>
    <a:clrScheme name="Kungliga biblioteket">
      <a:dk1>
        <a:sysClr val="windowText" lastClr="000000"/>
      </a:dk1>
      <a:lt1>
        <a:sysClr val="window" lastClr="FFFFFF"/>
      </a:lt1>
      <a:dk2>
        <a:srgbClr val="004577"/>
      </a:dk2>
      <a:lt2>
        <a:srgbClr val="009EE0"/>
      </a:lt2>
      <a:accent1>
        <a:srgbClr val="701060"/>
      </a:accent1>
      <a:accent2>
        <a:srgbClr val="E2007A"/>
      </a:accent2>
      <a:accent3>
        <a:srgbClr val="14822C"/>
      </a:accent3>
      <a:accent4>
        <a:srgbClr val="B9CB00"/>
      </a:accent4>
      <a:accent5>
        <a:srgbClr val="C4390A"/>
      </a:accent5>
      <a:accent6>
        <a:srgbClr val="F29400"/>
      </a:accent6>
      <a:hlink>
        <a:srgbClr val="0563C1"/>
      </a:hlink>
      <a:folHlink>
        <a:srgbClr val="954F72"/>
      </a:folHlink>
    </a:clrScheme>
    <a:fontScheme name="Bröd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ngliga biblioteket_4by3_18026_1600.potx" id="{8E839172-9CD1-4C5C-846C-3C9C7A0CEB56}" vid="{63619897-42BE-44B6-8242-94C38FB95FD8}"/>
    </a:ext>
  </a:extLst>
</a:theme>
</file>

<file path=ppt/theme/theme3.xml><?xml version="1.0" encoding="utf-8"?>
<a:theme xmlns:a="http://schemas.openxmlformats.org/drawingml/2006/main" name="KB-tema Cayenne">
  <a:themeElements>
    <a:clrScheme name="Kungliga biblioteket">
      <a:dk1>
        <a:sysClr val="windowText" lastClr="000000"/>
      </a:dk1>
      <a:lt1>
        <a:sysClr val="window" lastClr="FFFFFF"/>
      </a:lt1>
      <a:dk2>
        <a:srgbClr val="004577"/>
      </a:dk2>
      <a:lt2>
        <a:srgbClr val="009EE0"/>
      </a:lt2>
      <a:accent1>
        <a:srgbClr val="701060"/>
      </a:accent1>
      <a:accent2>
        <a:srgbClr val="E2007A"/>
      </a:accent2>
      <a:accent3>
        <a:srgbClr val="14822C"/>
      </a:accent3>
      <a:accent4>
        <a:srgbClr val="B9CB00"/>
      </a:accent4>
      <a:accent5>
        <a:srgbClr val="C4390A"/>
      </a:accent5>
      <a:accent6>
        <a:srgbClr val="F29400"/>
      </a:accent6>
      <a:hlink>
        <a:srgbClr val="0563C1"/>
      </a:hlink>
      <a:folHlink>
        <a:srgbClr val="954F72"/>
      </a:folHlink>
    </a:clrScheme>
    <a:fontScheme name="Bröd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ngliga biblioteket_4by3_18026_1600.potx" id="{8E839172-9CD1-4C5C-846C-3C9C7A0CEB56}" vid="{C0B6C1E5-03B7-47D9-877A-6E61400BD757}"/>
    </a:ext>
  </a:extLst>
</a:theme>
</file>

<file path=ppt/theme/theme4.xml><?xml version="1.0" encoding="utf-8"?>
<a:theme xmlns:a="http://schemas.openxmlformats.org/drawingml/2006/main" name="KB-tema Gräsgrön">
  <a:themeElements>
    <a:clrScheme name="Kungliga biblioteket">
      <a:dk1>
        <a:sysClr val="windowText" lastClr="000000"/>
      </a:dk1>
      <a:lt1>
        <a:sysClr val="window" lastClr="FFFFFF"/>
      </a:lt1>
      <a:dk2>
        <a:srgbClr val="004577"/>
      </a:dk2>
      <a:lt2>
        <a:srgbClr val="009EE0"/>
      </a:lt2>
      <a:accent1>
        <a:srgbClr val="701060"/>
      </a:accent1>
      <a:accent2>
        <a:srgbClr val="E2007A"/>
      </a:accent2>
      <a:accent3>
        <a:srgbClr val="14822C"/>
      </a:accent3>
      <a:accent4>
        <a:srgbClr val="B9CB00"/>
      </a:accent4>
      <a:accent5>
        <a:srgbClr val="C4390A"/>
      </a:accent5>
      <a:accent6>
        <a:srgbClr val="F29400"/>
      </a:accent6>
      <a:hlink>
        <a:srgbClr val="0563C1"/>
      </a:hlink>
      <a:folHlink>
        <a:srgbClr val="954F72"/>
      </a:folHlink>
    </a:clrScheme>
    <a:fontScheme name="Bröd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ngliga biblioteket_4by3_18026_1600.potx" id="{8E839172-9CD1-4C5C-846C-3C9C7A0CEB56}" vid="{37AE3224-E646-4786-B206-D07BE54D730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Kungliga biblioteket_4x3</Template>
  <TotalTime>1138</TotalTime>
  <Words>1322</Words>
  <Application>Microsoft Office PowerPoint</Application>
  <PresentationFormat>Bildspel på skärmen (4:3)</PresentationFormat>
  <Paragraphs>180</Paragraphs>
  <Slides>42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42</vt:i4>
      </vt:variant>
    </vt:vector>
  </HeadingPairs>
  <TitlesOfParts>
    <vt:vector size="49" baseType="lpstr">
      <vt:lpstr>Arial</vt:lpstr>
      <vt:lpstr>Calibri</vt:lpstr>
      <vt:lpstr>Georgia</vt:lpstr>
      <vt:lpstr>KB-tema Violett</vt:lpstr>
      <vt:lpstr>KB-tema Mörkblå</vt:lpstr>
      <vt:lpstr>KB-tema Cayenne</vt:lpstr>
      <vt:lpstr>KB-tema Gräsgrön</vt:lpstr>
      <vt:lpstr>Katalogisering av monografi</vt:lpstr>
      <vt:lpstr>Instansdelen</vt:lpstr>
      <vt:lpstr>Titel och upphov  </vt:lpstr>
      <vt:lpstr>Titel och upphov - exempel</vt:lpstr>
      <vt:lpstr>Upplageuppgift</vt:lpstr>
      <vt:lpstr>Upplageuppgift - exempel </vt:lpstr>
      <vt:lpstr>Utgivning</vt:lpstr>
      <vt:lpstr>Utgivning - exempel</vt:lpstr>
      <vt:lpstr>Tillverkning</vt:lpstr>
      <vt:lpstr>Tillverkning - exempel </vt:lpstr>
      <vt:lpstr>Identifikator</vt:lpstr>
      <vt:lpstr>Identifikator - exempel </vt:lpstr>
      <vt:lpstr>Omfång</vt:lpstr>
      <vt:lpstr>Omfång - exempel </vt:lpstr>
      <vt:lpstr>Mått (ej obligatoriskt)</vt:lpstr>
      <vt:lpstr>Mått (ej obligatoriskt) - exempel </vt:lpstr>
      <vt:lpstr>Övriga fysiska detaljer </vt:lpstr>
      <vt:lpstr>Övriga fysiska detaljer - exempel</vt:lpstr>
      <vt:lpstr>Anmärkning  </vt:lpstr>
      <vt:lpstr>Anmärkning - exempel</vt:lpstr>
      <vt:lpstr>Instans av verk </vt:lpstr>
      <vt:lpstr>Medverkan och funktion – primär medverkan </vt:lpstr>
      <vt:lpstr>Medverkan och funktion – primär medverkan - exempel</vt:lpstr>
      <vt:lpstr>Medverkan och funktion – medverkan</vt:lpstr>
      <vt:lpstr>Medverkan och funktion –  medverkan - exempel</vt:lpstr>
      <vt:lpstr>Språk</vt:lpstr>
      <vt:lpstr>Språk - exempel </vt:lpstr>
      <vt:lpstr>Genre/form </vt:lpstr>
      <vt:lpstr>Genre/form - exempel</vt:lpstr>
      <vt:lpstr>Klassifikation – DDK   </vt:lpstr>
      <vt:lpstr>Klassifikation – DDK - exempel</vt:lpstr>
      <vt:lpstr>Klassifikation – SAB  </vt:lpstr>
      <vt:lpstr>Klassifikation – SAB - exempel</vt:lpstr>
      <vt:lpstr>Ämnesord – SAO</vt:lpstr>
      <vt:lpstr>Ämnesord – SAO - exempel</vt:lpstr>
      <vt:lpstr>Adminmetadata </vt:lpstr>
      <vt:lpstr>Beskrivningsnivå  </vt:lpstr>
      <vt:lpstr>Beskrivningsnivå - exempel </vt:lpstr>
      <vt:lpstr>Uppgraderad eller importerad av  </vt:lpstr>
      <vt:lpstr>Uppgraderad eller importerad av - exempel </vt:lpstr>
      <vt:lpstr>Katalogiseringsregler  </vt:lpstr>
      <vt:lpstr>Katalogiseringsregler - exempel</vt:lpstr>
    </vt:vector>
  </TitlesOfParts>
  <Company>Kungliga biblioteket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Katalogisering av monografi</dc:title>
  <dc:creator>Olof Osterman</dc:creator>
  <cp:lastModifiedBy>Carin Anell</cp:lastModifiedBy>
  <cp:revision>73</cp:revision>
  <dcterms:created xsi:type="dcterms:W3CDTF">2020-03-24T11:23:00Z</dcterms:created>
  <dcterms:modified xsi:type="dcterms:W3CDTF">2020-11-18T14:27:11Z</dcterms:modified>
</cp:coreProperties>
</file>