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  <p:sldMasterId id="2147483885" r:id="rId2"/>
    <p:sldMasterId id="2147483895" r:id="rId3"/>
    <p:sldMasterId id="2147483905" r:id="rId4"/>
  </p:sldMasterIdLst>
  <p:notesMasterIdLst>
    <p:notesMasterId r:id="rId74"/>
  </p:notesMasterIdLst>
  <p:sldIdLst>
    <p:sldId id="374" r:id="rId5"/>
    <p:sldId id="323" r:id="rId6"/>
    <p:sldId id="324" r:id="rId7"/>
    <p:sldId id="325" r:id="rId8"/>
    <p:sldId id="326" r:id="rId9"/>
    <p:sldId id="402" r:id="rId10"/>
    <p:sldId id="327" r:id="rId11"/>
    <p:sldId id="328" r:id="rId12"/>
    <p:sldId id="406" r:id="rId13"/>
    <p:sldId id="331" r:id="rId14"/>
    <p:sldId id="330" r:id="rId15"/>
    <p:sldId id="332" r:id="rId16"/>
    <p:sldId id="333" r:id="rId17"/>
    <p:sldId id="334" r:id="rId18"/>
    <p:sldId id="335" r:id="rId19"/>
    <p:sldId id="336" r:id="rId20"/>
    <p:sldId id="397" r:id="rId21"/>
    <p:sldId id="400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407" r:id="rId32"/>
    <p:sldId id="393" r:id="rId33"/>
    <p:sldId id="346" r:id="rId34"/>
    <p:sldId id="347" r:id="rId35"/>
    <p:sldId id="378" r:id="rId36"/>
    <p:sldId id="391" r:id="rId37"/>
    <p:sldId id="408" r:id="rId38"/>
    <p:sldId id="349" r:id="rId39"/>
    <p:sldId id="409" r:id="rId40"/>
    <p:sldId id="350" r:id="rId41"/>
    <p:sldId id="351" r:id="rId42"/>
    <p:sldId id="352" r:id="rId43"/>
    <p:sldId id="388" r:id="rId44"/>
    <p:sldId id="353" r:id="rId45"/>
    <p:sldId id="354" r:id="rId46"/>
    <p:sldId id="355" r:id="rId47"/>
    <p:sldId id="410" r:id="rId48"/>
    <p:sldId id="357" r:id="rId49"/>
    <p:sldId id="358" r:id="rId50"/>
    <p:sldId id="381" r:id="rId51"/>
    <p:sldId id="382" r:id="rId52"/>
    <p:sldId id="383" r:id="rId53"/>
    <p:sldId id="359" r:id="rId54"/>
    <p:sldId id="360" r:id="rId55"/>
    <p:sldId id="384" r:id="rId56"/>
    <p:sldId id="361" r:id="rId57"/>
    <p:sldId id="362" r:id="rId58"/>
    <p:sldId id="363" r:id="rId59"/>
    <p:sldId id="368" r:id="rId60"/>
    <p:sldId id="390" r:id="rId61"/>
    <p:sldId id="365" r:id="rId62"/>
    <p:sldId id="366" r:id="rId63"/>
    <p:sldId id="367" r:id="rId64"/>
    <p:sldId id="394" r:id="rId65"/>
    <p:sldId id="396" r:id="rId66"/>
    <p:sldId id="369" r:id="rId67"/>
    <p:sldId id="414" r:id="rId68"/>
    <p:sldId id="370" r:id="rId69"/>
    <p:sldId id="371" r:id="rId70"/>
    <p:sldId id="411" r:id="rId71"/>
    <p:sldId id="373" r:id="rId72"/>
    <p:sldId id="413" r:id="rId7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 E" initials="E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3B8"/>
    <a:srgbClr val="595959"/>
    <a:srgbClr val="C43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84195" autoAdjust="0"/>
  </p:normalViewPr>
  <p:slideViewPr>
    <p:cSldViewPr snapToGrid="0">
      <p:cViewPr varScale="1">
        <p:scale>
          <a:sx n="56" d="100"/>
          <a:sy n="56" d="100"/>
        </p:scale>
        <p:origin x="90" y="6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DF53-3A49-914A-AC82-BE22292B8326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B4C93-831D-8245-9C1C-EAB8584AE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eweysv.pansoft.de/webdewey/index_11.html?recordId=ddc:371.897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deweysv.pansoft.de/webdewey/index_11.html?recordId=ddc:T2--3-9" TargetMode="External"/><Relationship Id="rId3" Type="http://schemas.openxmlformats.org/officeDocument/2006/relationships/hyperlink" Target="http://deweysv.pansoft.de/webdewey/index_11.html?recordId=ddc:323.11" TargetMode="External"/><Relationship Id="rId7" Type="http://schemas.openxmlformats.org/officeDocument/2006/relationships/hyperlink" Target="http://deweysv.pansoft.de/webdewey/index_11.html?recordId=ddc:T2--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eweysv.pansoft.de/webdewey/index_11.html?recordId=ddc:323.1196073" TargetMode="External"/><Relationship Id="rId5" Type="http://schemas.openxmlformats.org/officeDocument/2006/relationships/hyperlink" Target="http://deweysv.pansoft.de/webdewey/index_11.html?recordId=ddc:323.11924" TargetMode="External"/><Relationship Id="rId4" Type="http://schemas.openxmlformats.org/officeDocument/2006/relationships/hyperlink" Target="http://deweysv.pansoft.de/webdewey/index_11.html?recordId=ddc:T5--1-9" TargetMode="External"/><Relationship Id="rId9" Type="http://schemas.openxmlformats.org/officeDocument/2006/relationships/hyperlink" Target="http://deweysv.pansoft.de/webdewey/index_11.html?recordId=ddc:T5--31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deweysv.pansoft.de/webdewey/index_11.html?recordId=ddc:372.9" TargetMode="External"/><Relationship Id="rId3" Type="http://schemas.openxmlformats.org/officeDocument/2006/relationships/hyperlink" Target="http://deweysv.pansoft.de/webdewey/index_11.html?recordId=ddc:371.82" TargetMode="External"/><Relationship Id="rId7" Type="http://schemas.openxmlformats.org/officeDocument/2006/relationships/hyperlink" Target="http://deweysv.pansoft.de/webdewey/index_11.html?recordId=ddc:371.9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eweysv.pansoft.de/webdewey/index_11.html?recordId=ddc:371.8211" TargetMode="External"/><Relationship Id="rId5" Type="http://schemas.openxmlformats.org/officeDocument/2006/relationships/hyperlink" Target="http://deweysv.pansoft.de/webdewey/index_11.html?recordId=ddc:371.829" TargetMode="External"/><Relationship Id="rId4" Type="http://schemas.openxmlformats.org/officeDocument/2006/relationships/hyperlink" Target="http://deweysv.pansoft.de/webdewey/index_11.html?recordId=ddc:371.822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eweysv.pansoft.de/webdewey/index_11.html?recordId=ddc%3A649.33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weysv.pansoft.de/webdewey/index_11.html?recordId=ddc%3A612.664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Börjar </a:t>
            </a:r>
            <a:r>
              <a:rPr lang="sv-SE" dirty="0" err="1" smtClean="0"/>
              <a:t>deweysystemet</a:t>
            </a:r>
            <a:r>
              <a:rPr lang="sv-SE" dirty="0" smtClean="0"/>
              <a:t> att kännas besvärligt? Det är</a:t>
            </a:r>
            <a:r>
              <a:rPr lang="sv-SE" baseline="0" dirty="0" smtClean="0"/>
              <a:t> komplicerat att lära sig, men användare i biblioteket behöver inte förstå varken långa koder eller hur dessa långa koder skapas. De översta nivåerna i </a:t>
            </a:r>
            <a:r>
              <a:rPr lang="sv-SE" baseline="0" dirty="0" err="1" smtClean="0"/>
              <a:t>deweysystemet</a:t>
            </a:r>
            <a:r>
              <a:rPr lang="sv-SE" baseline="0" dirty="0" smtClean="0"/>
              <a:t> är lätta att ta till sig.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3C56-CEC4-409D-B89B-5CFAA7505E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87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D989-BAAA-4370-963B-8F60D573E3F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15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Men, målgrupp finns inte i alla kataloger utanför SAB. Svenska barnboksinstitutet lägger in målgrupp som genre i Libris.</a:t>
            </a:r>
          </a:p>
          <a:p>
            <a:endParaRPr lang="sv-SE" dirty="0" smtClean="0"/>
          </a:p>
          <a:p>
            <a:r>
              <a:rPr lang="sv-SE" dirty="0" smtClean="0"/>
              <a:t>Talböckerna i Libris har Talböcker som genrer.</a:t>
            </a:r>
          </a:p>
          <a:p>
            <a:endParaRPr lang="sv-SE" dirty="0" smtClean="0"/>
          </a:p>
          <a:p>
            <a:r>
              <a:rPr lang="sv-SE" dirty="0" smtClean="0"/>
              <a:t>Genre kan alltså användas för att uttrycka målgrupp. En nackdel är att alla inte anger genrer.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3C56-CEC4-409D-B89B-5CFAA7505E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79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82D4D6-8498-4032-8258-2B0284AA2D7C}" type="slidenum">
              <a:rPr lang="en-US"/>
              <a:pPr/>
              <a:t>19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5792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82D4D6-8498-4032-8258-2B0284AA2D7C}" type="slidenum">
              <a:rPr lang="en-US"/>
              <a:pPr/>
              <a:t>20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070.48 Journalism </a:t>
            </a:r>
            <a:r>
              <a:rPr lang="sv-SE" dirty="0" err="1" smtClean="0"/>
              <a:t>directed</a:t>
            </a:r>
            <a:r>
              <a:rPr lang="sv-SE" baseline="0" dirty="0" smtClean="0"/>
              <a:t> to special </a:t>
            </a:r>
            <a:r>
              <a:rPr lang="sv-SE" baseline="0" dirty="0" err="1" smtClean="0"/>
              <a:t>groups</a:t>
            </a:r>
            <a:endParaRPr lang="sv-SE" baseline="0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Class school journalism in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  <a:hlinkClick r:id="rId3" tooltip="Journalistik"/>
              </a:rPr>
              <a:t>371.897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3613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158.1  138 nya titlar i LIBRIS 2015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D989-BAAA-4370-963B-8F60D573E3F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1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240  Kristendomsutövning och kristet bruk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D989-BAAA-4370-963B-8F60D573E3F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3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51EF2-51ED-4667-BE24-AC9DE547664A}" type="slidenum">
              <a:rPr lang="en-US"/>
              <a:pPr/>
              <a:t>30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>
                <a:effectLst/>
              </a:rPr>
              <a:t>Tillfoga till basnummer </a:t>
            </a:r>
            <a:r>
              <a:rPr lang="sv-SE" dirty="0" smtClean="0">
                <a:effectLst/>
                <a:hlinkClick r:id="rId3" action="ppaction://hlinkfile" tooltip="Etniska och nationella grupper"/>
              </a:rPr>
              <a:t>323.11</a:t>
            </a:r>
            <a:r>
              <a:rPr lang="sv-SE" dirty="0" smtClean="0">
                <a:effectLst/>
              </a:rPr>
              <a:t> notation </a:t>
            </a:r>
            <a:r>
              <a:rPr lang="sv-SE" dirty="0" smtClean="0">
                <a:effectLst/>
                <a:hlinkClick r:id="rId4" action="ppaction://hlinkfile" tooltip="Särskilda etniska och nationella grupper"/>
              </a:rPr>
              <a:t>T5--1-T5--9</a:t>
            </a:r>
            <a:r>
              <a:rPr lang="sv-SE" dirty="0" smtClean="0">
                <a:effectLst/>
              </a:rPr>
              <a:t> från tabell 5, t.ex. judars medborgerliga rättigheter </a:t>
            </a:r>
            <a:r>
              <a:rPr lang="sv-SE" dirty="0" smtClean="0">
                <a:effectLst/>
                <a:hlinkClick r:id="rId5" action="ppaction://hlinkfile" tooltip="Anti-Semitism--political aspects, . . ."/>
              </a:rPr>
              <a:t>323.11924</a:t>
            </a:r>
            <a:r>
              <a:rPr lang="sv-SE" dirty="0" smtClean="0">
                <a:effectLst/>
              </a:rPr>
              <a:t>, afroamerikaners medborgerliga rättigheter </a:t>
            </a:r>
            <a:r>
              <a:rPr lang="sv-SE" dirty="0" smtClean="0">
                <a:effectLst/>
                <a:hlinkClick r:id="rId6" action="ppaction://hlinkfile" tooltip="African Americans--civil rights"/>
              </a:rPr>
              <a:t>323.1196073</a:t>
            </a:r>
            <a:endParaRPr lang="sv-SE" dirty="0" smtClean="0">
              <a:effectLst/>
            </a:endParaRPr>
          </a:p>
          <a:p>
            <a:r>
              <a:rPr lang="sv-SE" dirty="0" smtClean="0">
                <a:effectLst/>
              </a:rPr>
              <a:t>Indelningar tillfogas antingen för medborgerliga eller politiska rättigheter eller för båda</a:t>
            </a:r>
          </a:p>
          <a:p>
            <a:endParaRPr lang="sv-SE" dirty="0" smtClean="0">
              <a:effectLst/>
            </a:endParaRPr>
          </a:p>
          <a:p>
            <a:r>
              <a:rPr lang="sv-SE" dirty="0" smtClean="0">
                <a:effectLst/>
              </a:rPr>
              <a:t>Om inga andra anvisningar finns och om det inte är överflödigt, tillfoga 0 till notation från denna tabell och tillfoga därefter till resultatet notation </a:t>
            </a:r>
            <a:r>
              <a:rPr lang="sv-SE" dirty="0" smtClean="0">
                <a:effectLst/>
                <a:hlinkClick r:id="rId7" action="ppaction://hlinkfile" tooltip="Områden, regioner, platser i allmänhet; oceaner och hav"/>
              </a:rPr>
              <a:t>T2--1</a:t>
            </a:r>
            <a:r>
              <a:rPr lang="sv-SE" dirty="0" smtClean="0">
                <a:effectLst/>
              </a:rPr>
              <a:t> eller </a:t>
            </a:r>
            <a:r>
              <a:rPr lang="sv-SE" dirty="0" smtClean="0">
                <a:effectLst/>
                <a:hlinkClick r:id="rId8" action="ppaction://hlinkfile" tooltip="Särskilda världsdelar, länder, orter; utomjordiska världar"/>
              </a:rPr>
              <a:t>T2--3-T2--9</a:t>
            </a:r>
            <a:r>
              <a:rPr lang="sv-SE" dirty="0" smtClean="0">
                <a:effectLst/>
              </a:rPr>
              <a:t> från tabell 2 för det område där en särskild grupp är bosatt eller tidigare haft sin vistelseort, t.ex. tyskar i Brasilien T5--31081, men tyskar i Tyskland </a:t>
            </a:r>
            <a:r>
              <a:rPr lang="sv-SE" dirty="0" smtClean="0">
                <a:effectLst/>
                <a:hlinkClick r:id="rId9" action="ppaction://hlinkfile" tooltip="Tyskar"/>
              </a:rPr>
              <a:t>T5--31</a:t>
            </a:r>
            <a:r>
              <a:rPr lang="sv-SE" dirty="0" smtClean="0">
                <a:effectLst/>
              </a:rPr>
              <a:t>; judar i Tyskland eller judar från Tyskland T5--924043. Om inte notation från tabell 2 tillfogas, använd 00 för standardindelningar; se nedan för fullständiga anvisningar om standardindelningar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5976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B384CE-8B20-4678-B535-4888B13BA971}" type="slidenum">
              <a:rPr lang="en-US"/>
              <a:pPr/>
              <a:t>31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Kan byggas ut på ämne och land men börjar med 340</a:t>
            </a:r>
          </a:p>
        </p:txBody>
      </p:sp>
    </p:spTree>
    <p:extLst>
      <p:ext uri="{BB962C8B-B14F-4D97-AF65-F5344CB8AC3E}">
        <p14:creationId xmlns:p14="http://schemas.microsoft.com/office/powerpoint/2010/main" val="39516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93187" name="Platshållare för anteckninga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dirty="0" smtClean="0"/>
          </a:p>
          <a:p>
            <a:pPr eaLnBrk="1" hangingPunct="1"/>
            <a:r>
              <a:rPr lang="sv-SE" dirty="0" smtClean="0"/>
              <a:t>370 Utbildning</a:t>
            </a:r>
          </a:p>
          <a:p>
            <a:pPr eaLnBrk="1" hangingPunct="1"/>
            <a:r>
              <a:rPr lang="sv-SE" dirty="0" smtClean="0"/>
              <a:t>T1—09</a:t>
            </a:r>
          </a:p>
          <a:p>
            <a:pPr eaLnBrk="1" hangingPunct="1"/>
            <a:r>
              <a:rPr lang="sv-SE" dirty="0" smtClean="0"/>
              <a:t>T2-- 485 Sverige</a:t>
            </a:r>
          </a:p>
          <a:p>
            <a:pPr eaLnBrk="1" hangingPunct="1"/>
            <a:r>
              <a:rPr lang="sv-SE" dirty="0" smtClean="0"/>
              <a:t>370.9485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smtClean="0"/>
              <a:t>371.82209485 Flickskolans historia i Sverige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smtClean="0"/>
              <a:t>371.821-371.829  Indelningar för särskilda grupper av elever; för skolor för särskilda grupper av elever</a:t>
            </a:r>
          </a:p>
          <a:p>
            <a:pPr eaLnBrk="1" hangingPunct="1"/>
            <a:r>
              <a:rPr lang="sv-SE" dirty="0" smtClean="0"/>
              <a:t>Anmärkning: Tillfoga till basnummer </a:t>
            </a:r>
            <a:r>
              <a:rPr lang="sv-SE" dirty="0" smtClean="0">
                <a:hlinkClick r:id="rId3" action="ppaction://hlinkfile" tooltip="Särskilda grupper av elever; skolor för särskilda grupper av elever"/>
              </a:rPr>
              <a:t>371.82</a:t>
            </a:r>
            <a:r>
              <a:rPr lang="sv-SE" dirty="0" smtClean="0"/>
              <a:t> de nummer som följer T1--08 under notation T1--081-T1--089 från tabell 1, t.ex. utbildning av kvinnor </a:t>
            </a:r>
            <a:r>
              <a:rPr lang="sv-SE" dirty="0" smtClean="0">
                <a:hlinkClick r:id="rId4" action="ppaction://hlinkfile" tooltip="Coeducation, . . ."/>
              </a:rPr>
              <a:t>371.822</a:t>
            </a:r>
            <a:r>
              <a:rPr lang="sv-SE" dirty="0" smtClean="0"/>
              <a:t>, utbildning av elever med särskilt etniskt eller nationellt ursprung </a:t>
            </a:r>
            <a:r>
              <a:rPr lang="sv-SE" dirty="0" smtClean="0">
                <a:hlinkClick r:id="rId5" action="ppaction://hlinkfile" tooltip="Etniska grupper—utbildning"/>
              </a:rPr>
              <a:t>371.829</a:t>
            </a:r>
            <a:r>
              <a:rPr lang="sv-SE" dirty="0" smtClean="0"/>
              <a:t>; men utbildning av unga personer flyttat från 371.823 till </a:t>
            </a:r>
            <a:r>
              <a:rPr lang="sv-SE" dirty="0" smtClean="0">
                <a:hlinkClick r:id="rId3" action="ppaction://hlinkfile" tooltip="Särskilda grupper av elever; skolor för särskilda grupper av elever"/>
              </a:rPr>
              <a:t>371.82:</a:t>
            </a:r>
            <a:r>
              <a:rPr lang="sv-SE" dirty="0" smtClean="0"/>
              <a:t> utbildning av pojkar flyttat från 371.823 till </a:t>
            </a:r>
            <a:r>
              <a:rPr lang="sv-SE" dirty="0" smtClean="0">
                <a:hlinkClick r:id="rId6" action="ppaction://hlinkfile" tooltip="Boys--education, . . ."/>
              </a:rPr>
              <a:t>371.8211:</a:t>
            </a:r>
            <a:r>
              <a:rPr lang="sv-SE" dirty="0" smtClean="0"/>
              <a:t> utbildning av flickor flyttat från 371.823 till </a:t>
            </a:r>
            <a:r>
              <a:rPr lang="sv-SE" dirty="0" smtClean="0">
                <a:hlinkClick r:id="rId4" action="ppaction://hlinkfile" tooltip="Coeducation, . . ."/>
              </a:rPr>
              <a:t>371.822:</a:t>
            </a:r>
            <a:r>
              <a:rPr lang="sv-SE" dirty="0" smtClean="0"/>
              <a:t> för elever som deltar i specialundervisning, brottsbenägna elever och elever med beteendestörningar, elever med funktionshinder och sjukdomar; specialbegåvade elever se </a:t>
            </a:r>
            <a:r>
              <a:rPr lang="sv-SE" dirty="0" smtClean="0">
                <a:hlinkClick r:id="rId7" action="ppaction://hlinkfile" tooltip="Specialundervisning"/>
              </a:rPr>
              <a:t>371.9</a:t>
            </a:r>
            <a:endParaRPr lang="sv-SE" dirty="0" smtClean="0"/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smtClean="0"/>
              <a:t>371.82  Särskilda grupper av elever</a:t>
            </a:r>
          </a:p>
          <a:p>
            <a:pPr eaLnBrk="1" hangingPunct="1"/>
            <a:r>
              <a:rPr lang="sv-SE" dirty="0" smtClean="0"/>
              <a:t>T1—082 * Kvinnor</a:t>
            </a:r>
          </a:p>
          <a:p>
            <a:pPr eaLnBrk="1" hangingPunct="1"/>
            <a:r>
              <a:rPr lang="sv-SE" dirty="0" smtClean="0"/>
              <a:t>T1—09  (Kan lägga till 09 från T1</a:t>
            </a:r>
            <a:r>
              <a:rPr lang="sv-SE" baseline="0" dirty="0" smtClean="0"/>
              <a:t> enligt anvisning vid T1—08)</a:t>
            </a:r>
            <a:endParaRPr lang="sv-SE" dirty="0" smtClean="0"/>
          </a:p>
          <a:p>
            <a:pPr eaLnBrk="1" hangingPunct="1"/>
            <a:r>
              <a:rPr lang="sv-SE" dirty="0" smtClean="0"/>
              <a:t>T2—485 Sverige</a:t>
            </a:r>
          </a:p>
          <a:p>
            <a:pPr eaLnBrk="1" hangingPunct="1"/>
            <a:endParaRPr lang="sv-SE" dirty="0" smtClean="0"/>
          </a:p>
          <a:p>
            <a:pPr eaLnBrk="1" hangingPunct="1"/>
            <a:r>
              <a:rPr lang="sv-SE" dirty="0" smtClean="0"/>
              <a:t>372  Primärutbildning</a:t>
            </a:r>
          </a:p>
          <a:p>
            <a:pPr eaLnBrk="1" hangingPunct="1"/>
            <a:r>
              <a:rPr lang="sv-SE" dirty="0" smtClean="0">
                <a:hlinkClick r:id="rId8" action="ppaction://hlinkfile"/>
              </a:rPr>
              <a:t>372.9</a:t>
            </a:r>
            <a:r>
              <a:rPr lang="sv-SE" dirty="0" smtClean="0"/>
              <a:t>  Historia, geografisk aspekt, biografi inom primärutbildning</a:t>
            </a:r>
          </a:p>
          <a:p>
            <a:pPr eaLnBrk="1" hangingPunct="1"/>
            <a:r>
              <a:rPr lang="sv-SE" dirty="0" smtClean="0"/>
              <a:t>485 Sverige (från T2</a:t>
            </a:r>
            <a:r>
              <a:rPr lang="sv-SE" baseline="0" dirty="0" smtClean="0"/>
              <a:t> – läggs på enligt anvisning under 372.9)</a:t>
            </a:r>
            <a:endParaRPr lang="sv-SE" dirty="0" smtClean="0"/>
          </a:p>
          <a:p>
            <a:pPr eaLnBrk="1" hangingPunct="1"/>
            <a:r>
              <a:rPr lang="sv-SE" dirty="0" smtClean="0"/>
              <a:t>372.9485</a:t>
            </a:r>
          </a:p>
          <a:p>
            <a:pPr eaLnBrk="1" hangingPunct="1"/>
            <a:endParaRPr lang="sv-SE" dirty="0" smtClean="0"/>
          </a:p>
        </p:txBody>
      </p:sp>
      <p:sp>
        <p:nvSpPr>
          <p:cNvPr id="93188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ctr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ctr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ctr" eaLnBrk="0" hangingPunct="0">
              <a:defRPr sz="28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32D7816F-D131-43FE-931B-463EDB1094D5}" type="slidenum">
              <a:rPr lang="en-US" sz="1200" smtClean="0">
                <a:latin typeface="Arial" charset="0"/>
              </a:rPr>
              <a:pPr algn="r" eaLnBrk="1" hangingPunct="1"/>
              <a:t>34</a:t>
            </a:fld>
            <a:endParaRPr lang="en-US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62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18E06-8F7D-4F23-BBD6-9991312375B0}" type="slidenum">
              <a:rPr lang="en-US"/>
              <a:pPr/>
              <a:t>35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Tabell 4 är mycket mera utbyggd. T.ex om man vill uttrycka att det är grammatik eller fonetik.</a:t>
            </a:r>
          </a:p>
          <a:p>
            <a:endParaRPr lang="sv-SE"/>
          </a:p>
          <a:p>
            <a:r>
              <a:rPr lang="sv-SE"/>
              <a:t>Motsvarande tabell 6 finns inte i SAB. Det enda som finns är :f för terminologi.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5897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948.50381  </a:t>
            </a:r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Gustav III:s regeringstid, 1772-1792</a:t>
            </a:r>
            <a:endParaRPr lang="sv-SE" b="0" dirty="0" smtClean="0"/>
          </a:p>
          <a:p>
            <a:r>
              <a:rPr lang="sv-SE" dirty="0" smtClean="0"/>
              <a:t>Kc.451  Gustav III 1771-1792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D989-BAAA-4370-963B-8F60D573E3F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4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259775-6E6A-4A39-864F-7D17787FB188}" type="slidenum">
              <a:rPr lang="en-US"/>
              <a:pPr/>
              <a:t>38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 smtClean="0"/>
              <a:t>599.668   Noshörningar</a:t>
            </a:r>
          </a:p>
          <a:p>
            <a:r>
              <a:rPr lang="sv-SE" sz="1200" dirty="0" err="1" smtClean="0"/>
              <a:t>Ugfc</a:t>
            </a:r>
            <a:r>
              <a:rPr lang="sv-SE" sz="1200" dirty="0" smtClean="0"/>
              <a:t>   Partåiga och uddatåiga hovdjur</a:t>
            </a:r>
          </a:p>
          <a:p>
            <a:endParaRPr lang="sv-SE" sz="1200" dirty="0" smtClean="0"/>
          </a:p>
          <a:p>
            <a:r>
              <a:rPr lang="sv-SE" sz="1200" dirty="0" smtClean="0"/>
              <a:t>Exempel Andning hos Noshörningar</a:t>
            </a:r>
          </a:p>
          <a:p>
            <a:r>
              <a:rPr lang="sv-SE" sz="1200" dirty="0" smtClean="0"/>
              <a:t>Klassas i SAB på Noshörningar och i Dewey på andning med vidareindelning på noshörningar  (573.2 --- 573 + 1 + 9668  =&gt; 573.19668 )</a:t>
            </a:r>
          </a:p>
          <a:p>
            <a:endParaRPr lang="sv-SE" sz="1200" dirty="0" smtClean="0"/>
          </a:p>
          <a:p>
            <a:r>
              <a:rPr lang="sv-SE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/>
            </a:r>
            <a:br>
              <a:rPr lang="sv-SE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363.7</a:t>
            </a:r>
            <a:r>
              <a:rPr lang="sv-SE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</a:t>
            </a:r>
            <a:r>
              <a:rPr lang="sv-SE" sz="10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Miljöfrågor - samhällstjänster</a:t>
            </a:r>
          </a:p>
          <a:p>
            <a:r>
              <a:rPr lang="sv-SE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/>
            </a:r>
            <a:br>
              <a:rPr lang="sv-SE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333.7</a:t>
            </a:r>
            <a:r>
              <a:rPr lang="sv-SE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</a:t>
            </a:r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Mark, friluftsområden och vildmarksområden, energi  (Miljö- nationalekonomi)</a:t>
            </a:r>
          </a:p>
          <a:p>
            <a:endParaRPr lang="sv-SE" sz="1200" dirty="0" smtClean="0"/>
          </a:p>
          <a:p>
            <a:endParaRPr lang="sv-SE" sz="1200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1656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D989-BAAA-4370-963B-8F60D573E3F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4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D0255-BB33-48BE-815F-33176279B8B1}" type="slidenum">
              <a:rPr lang="en-US"/>
              <a:pPr/>
              <a:t>42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Qb-Qg Företagsekonomi,  Hem och hushåll, Lantbruk, Trädgårdsskötsel, Skogsbruk, Jakt och fiske</a:t>
            </a:r>
          </a:p>
          <a:p>
            <a:endParaRPr lang="sv-SE"/>
          </a:p>
          <a:p>
            <a:r>
              <a:rPr lang="sv-SE" sz="1600"/>
              <a:t>Pu Datorer och databehandling går till 000</a:t>
            </a:r>
          </a:p>
        </p:txBody>
      </p:sp>
    </p:spTree>
    <p:extLst>
      <p:ext uri="{BB962C8B-B14F-4D97-AF65-F5344CB8AC3E}">
        <p14:creationId xmlns:p14="http://schemas.microsoft.com/office/powerpoint/2010/main" val="878719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D989-BAAA-4370-963B-8F60D573E3F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92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946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En  kod kan</a:t>
            </a:r>
            <a:r>
              <a:rPr lang="sv-SE" baseline="0" dirty="0" smtClean="0"/>
              <a:t> uttrycka flera olika aspekter. I det här exemplet fysisk träning anpassad för ryttare. 613.711 behandlar fysisk träning för olika sporter och en av de sporter som nämns i indexet är Ridsport som här har aspekten fysisk kondition.</a:t>
            </a:r>
            <a:endParaRPr lang="sv-SE" dirty="0" smtClean="0"/>
          </a:p>
          <a:p>
            <a:r>
              <a:rPr lang="sv-SE" dirty="0" smtClean="0"/>
              <a:t>SAB</a:t>
            </a:r>
          </a:p>
          <a:p>
            <a:r>
              <a:rPr lang="sv-SE" dirty="0" err="1" smtClean="0"/>
              <a:t>Rbeac</a:t>
            </a:r>
            <a:endParaRPr lang="sv-SE" dirty="0" smtClean="0"/>
          </a:p>
          <a:p>
            <a:r>
              <a:rPr lang="sv-SE" dirty="0" err="1" smtClean="0"/>
              <a:t>Rag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3C56-CEC4-409D-B89B-5CFAA7505EE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53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Vid 613.269</a:t>
            </a:r>
          </a:p>
          <a:p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Klassificera här näringsmässiga och generella hälsoaspekter på amning för både modern och spädbarnet, övergripande medicinska verk om amning</a:t>
            </a:r>
          </a:p>
          <a:p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Klassificera tvärvetenskapliga verk om amning under </a:t>
            </a:r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mning"/>
              </a:rPr>
              <a:t>649.33</a:t>
            </a:r>
            <a:endParaRPr lang="sv-S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 en särskild aspekt på amning som ej passar in här se aspekten, t.ex. prolaktin och fysiologi inom människans laktation </a:t>
            </a:r>
            <a:r>
              <a:rPr lang="sv-S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*Bröstkörtlar"/>
              </a:rPr>
              <a:t>612.664</a:t>
            </a:r>
            <a:endParaRPr lang="sv-S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92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3C56-CEC4-409D-B89B-5CFAA7505EE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89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B7DF2-6150-4045-A7E1-101D33984325}" type="slidenum">
              <a:rPr lang="en-US"/>
              <a:pPr/>
              <a:t>51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Tabell 3C motsvarar ungefär motiv i konsten i SAB</a:t>
            </a:r>
          </a:p>
          <a:p>
            <a:endParaRPr lang="sv-SE"/>
          </a:p>
          <a:p>
            <a:r>
              <a:rPr lang="sv-SE"/>
              <a:t>Anmärkning i 780 om att texter, noter och inspelningar går till samma klass</a:t>
            </a:r>
          </a:p>
        </p:txBody>
      </p:sp>
    </p:spTree>
    <p:extLst>
      <p:ext uri="{BB962C8B-B14F-4D97-AF65-F5344CB8AC3E}">
        <p14:creationId xmlns:p14="http://schemas.microsoft.com/office/powerpoint/2010/main" val="27630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878558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CE95E-82B2-4458-B064-7202FBA7490A}" type="slidenum">
              <a:rPr lang="en-US"/>
              <a:pPr/>
              <a:t>4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Enligt terminologin i DDK och SAB</a:t>
            </a:r>
          </a:p>
          <a:p>
            <a:endParaRPr lang="sv-SE" dirty="0"/>
          </a:p>
          <a:p>
            <a:r>
              <a:rPr lang="sv-SE" dirty="0"/>
              <a:t>Alltså är båda systemen hierarkiskt uppbyggda.</a:t>
            </a:r>
          </a:p>
          <a:p>
            <a:endParaRPr lang="sv-SE" dirty="0"/>
          </a:p>
          <a:p>
            <a:r>
              <a:rPr lang="sv-SE" dirty="0"/>
              <a:t>T.ex. kläder kan förekomma både inom produktion (600) och inom mode (700).</a:t>
            </a:r>
          </a:p>
          <a:p>
            <a:endParaRPr lang="sv-SE" dirty="0"/>
          </a:p>
          <a:p>
            <a:r>
              <a:rPr lang="sv-SE" dirty="0"/>
              <a:t>DDK är ett internationellt system. SAB är nationellt (svenskt).</a:t>
            </a:r>
          </a:p>
        </p:txBody>
      </p:sp>
    </p:spTree>
    <p:extLst>
      <p:ext uri="{BB962C8B-B14F-4D97-AF65-F5344CB8AC3E}">
        <p14:creationId xmlns:p14="http://schemas.microsoft.com/office/powerpoint/2010/main" val="3868805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B55ED-EDEC-412A-990C-4E3E2B683C8A}" type="slidenum">
              <a:rPr lang="en-US"/>
              <a:pPr/>
              <a:t>55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Verk av en författare hamnar ofta på samma klassning som verk om samma författare</a:t>
            </a:r>
          </a:p>
        </p:txBody>
      </p:sp>
    </p:spTree>
    <p:extLst>
      <p:ext uri="{BB962C8B-B14F-4D97-AF65-F5344CB8AC3E}">
        <p14:creationId xmlns:p14="http://schemas.microsoft.com/office/powerpoint/2010/main" val="715919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BDE31-6F00-41BF-A233-53F46BF9C4AF}" type="slidenum">
              <a:rPr lang="en-US"/>
              <a:pPr/>
              <a:t>56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T.ex romaner, noveller, osv</a:t>
            </a:r>
          </a:p>
        </p:txBody>
      </p:sp>
    </p:spTree>
    <p:extLst>
      <p:ext uri="{BB962C8B-B14F-4D97-AF65-F5344CB8AC3E}">
        <p14:creationId xmlns:p14="http://schemas.microsoft.com/office/powerpoint/2010/main" val="3441047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Ett</a:t>
            </a:r>
            <a:r>
              <a:rPr lang="sv-SE" baseline="0" dirty="0" smtClean="0"/>
              <a:t> problem i Dewey är skönlitteratur som har samma kod som litteraturvetenskap. </a:t>
            </a:r>
            <a:r>
              <a:rPr lang="sv-SE" dirty="0" smtClean="0"/>
              <a:t>koden för en bok </a:t>
            </a:r>
            <a:r>
              <a:rPr lang="sv-SE" b="1" dirty="0" smtClean="0"/>
              <a:t>om</a:t>
            </a:r>
            <a:r>
              <a:rPr lang="sv-SE" dirty="0" smtClean="0"/>
              <a:t> en författare </a:t>
            </a:r>
          </a:p>
          <a:p>
            <a:r>
              <a:rPr lang="sv-SE" baseline="0" dirty="0" smtClean="0"/>
              <a:t>är samma </a:t>
            </a:r>
            <a:r>
              <a:rPr lang="sv-SE" dirty="0" smtClean="0"/>
              <a:t>som </a:t>
            </a:r>
            <a:r>
              <a:rPr lang="sv-SE" b="1" dirty="0" smtClean="0"/>
              <a:t>av </a:t>
            </a:r>
            <a:r>
              <a:rPr lang="sv-SE" dirty="0" smtClean="0"/>
              <a:t>en författare.</a:t>
            </a:r>
          </a:p>
          <a:p>
            <a:endParaRPr lang="sv-SE" dirty="0" smtClean="0"/>
          </a:p>
          <a:p>
            <a:r>
              <a:rPr lang="sv-SE" dirty="0" smtClean="0"/>
              <a:t>Koden</a:t>
            </a:r>
            <a:r>
              <a:rPr lang="sv-SE" baseline="0" dirty="0" smtClean="0"/>
              <a:t> uttrycker vilken litteratur det rör, inte vilket språk boken är skriven på. Det medför att boken Profeten av </a:t>
            </a:r>
            <a:r>
              <a:rPr lang="sv-SE" baseline="0" dirty="0" err="1" smtClean="0"/>
              <a:t>Kahlil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Gibran</a:t>
            </a:r>
            <a:r>
              <a:rPr lang="sv-SE" baseline="0" dirty="0" smtClean="0"/>
              <a:t> får koden för amerikansk litteratur även på svenska.</a:t>
            </a:r>
          </a:p>
          <a:p>
            <a:endParaRPr lang="sv-SE" baseline="0" dirty="0" smtClean="0"/>
          </a:p>
          <a:p>
            <a:r>
              <a:rPr lang="sv-SE" baseline="0" dirty="0" smtClean="0"/>
              <a:t>Det är inte så praktiskt. På folkbibliotek ibland annat Norge skönlitteratur ingen Deweykod utan ställs upp på författarens efternamn.</a:t>
            </a:r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A3C56-CEC4-409D-B89B-5CFAA7505EE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12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D8847-5124-4E20-BB7C-3FD07BC6F260}" type="slidenum">
              <a:rPr lang="en-US"/>
              <a:pPr/>
              <a:t>63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Vid indelning av länder utgår man ifrån basnummer 9 och lägger till från tabell 2.</a:t>
            </a:r>
          </a:p>
        </p:txBody>
      </p:sp>
    </p:spTree>
    <p:extLst>
      <p:ext uri="{BB962C8B-B14F-4D97-AF65-F5344CB8AC3E}">
        <p14:creationId xmlns:p14="http://schemas.microsoft.com/office/powerpoint/2010/main" val="36085590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0614E8-9D6C-4246-90B1-0D702C7F3EAE}" type="slidenum">
              <a:rPr lang="en-US"/>
              <a:pPr/>
              <a:t>65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Kom ihåg att ett ämnes historia går till ämnet. Fiskets historia går till fiske med utbyggnad med hjälp av tabell 1.</a:t>
            </a:r>
          </a:p>
          <a:p>
            <a:endParaRPr lang="sv-SE" dirty="0"/>
          </a:p>
          <a:p>
            <a:r>
              <a:rPr lang="sv-SE" dirty="0"/>
              <a:t>Sörmlands historia får en klassning, Sörmlands geografi en annan. </a:t>
            </a:r>
          </a:p>
          <a:p>
            <a:endParaRPr lang="sv-SE" dirty="0"/>
          </a:p>
          <a:p>
            <a:r>
              <a:rPr lang="sv-SE" dirty="0"/>
              <a:t>Ett verk om en arkeologisk utgrävning av ett medeltida slag får samma klassning som ett historiskt verk om samma slag.</a:t>
            </a:r>
          </a:p>
          <a:p>
            <a:endParaRPr lang="sv-SE" dirty="0"/>
          </a:p>
          <a:p>
            <a:r>
              <a:rPr lang="sv-SE" dirty="0"/>
              <a:t>Arkeologi på en särskild ort går alltid till orten. Handlar det om arkeologi allmänt eller används klassnumret för arkeologi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0501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DDB23C-5DF4-46AB-8D22-2E0A74D823AE}" type="slidenum">
              <a:rPr lang="en-US"/>
              <a:pPr/>
              <a:t>66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I DDK kan alltså en aspekt utifrån t.ex. typ av geologiskt område eller politiskt område göras. I ett verk om Vattenförsörjning i ökenområden kan ökenområden uttryckas. I ett verk om korruption i u-länder kan u-länder uttryckas.</a:t>
            </a:r>
          </a:p>
          <a:p>
            <a:r>
              <a:rPr lang="sv-SE"/>
              <a:t>Men särskilt område går alltid före typ av område.</a:t>
            </a:r>
          </a:p>
          <a:p>
            <a:endParaRPr lang="sv-SE"/>
          </a:p>
          <a:p>
            <a:r>
              <a:rPr lang="sv-SE"/>
              <a:t>Romers historia i Sverige förs till Sverige med aspekt från tabell 5 Romer</a:t>
            </a:r>
          </a:p>
        </p:txBody>
      </p:sp>
    </p:spTree>
    <p:extLst>
      <p:ext uri="{BB962C8B-B14F-4D97-AF65-F5344CB8AC3E}">
        <p14:creationId xmlns:p14="http://schemas.microsoft.com/office/powerpoint/2010/main" val="121088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75CE9D-9EAF-4666-B4DA-54D54FC587B7}" type="slidenum">
              <a:rPr lang="en-US"/>
              <a:pPr/>
              <a:t>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Även om det finns vissa restriktioner även i SAB.</a:t>
            </a:r>
          </a:p>
          <a:p>
            <a:endParaRPr lang="sv-SE" dirty="0"/>
          </a:p>
          <a:p>
            <a:r>
              <a:rPr lang="sv-SE" dirty="0"/>
              <a:t>Ofta inte någon konflikt</a:t>
            </a:r>
          </a:p>
          <a:p>
            <a:endParaRPr lang="sv-SE" dirty="0"/>
          </a:p>
          <a:p>
            <a:r>
              <a:rPr lang="sv-SE" dirty="0"/>
              <a:t>Om en författares intention är att skriva en bok i ett visst ämne men boken i själva verket inte handlar om ämnet hamnar boken ändå på det ämne som författaren utger att boken handlar om. Exempel Skånelandskapen.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9266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8058FE-E62D-42D1-B1DE-28B521638635}" type="slidenum">
              <a:rPr lang="en-US"/>
              <a:pPr/>
              <a:t>8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I vissa fall finns anvisningar om att lägga aspekten direkt på notationen. Men oftast med en nolla.</a:t>
            </a:r>
          </a:p>
        </p:txBody>
      </p:sp>
    </p:spTree>
    <p:extLst>
      <p:ext uri="{BB962C8B-B14F-4D97-AF65-F5344CB8AC3E}">
        <p14:creationId xmlns:p14="http://schemas.microsoft.com/office/powerpoint/2010/main" val="1300066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 Dewey finns det sex olika tabeller som kompletterar schemat och som används för att bygga </a:t>
            </a:r>
            <a:r>
              <a:rPr lang="sv-SE" dirty="0" err="1" smtClean="0"/>
              <a:t>deweykoder</a:t>
            </a:r>
            <a:r>
              <a:rPr lang="sv-SE" dirty="0" smtClean="0"/>
              <a:t>. De ger</a:t>
            </a:r>
            <a:r>
              <a:rPr lang="sv-SE" baseline="0" dirty="0" smtClean="0"/>
              <a:t> koder för geografi, historia, biografi, konst, språkvetenskap, etniska och nationella grupper. Tabell 6 innehåller koder för alla språk.</a:t>
            </a:r>
          </a:p>
          <a:p>
            <a:endParaRPr lang="sv-SE" baseline="0" dirty="0" smtClean="0"/>
          </a:p>
          <a:p>
            <a:r>
              <a:rPr lang="sv-SE" baseline="0" dirty="0" smtClean="0"/>
              <a:t>Färgerna har jag själv skapat för att synliggöra tabellerna i byggda nummer.</a:t>
            </a:r>
          </a:p>
          <a:p>
            <a:endParaRPr lang="sv-SE" baseline="0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05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004 – Etniska och nationella grupper.</a:t>
            </a:r>
            <a:r>
              <a:rPr lang="sv-SE" baseline="0" dirty="0" smtClean="0"/>
              <a:t> Från tilläggstabell vid 930-990</a:t>
            </a:r>
          </a:p>
          <a:p>
            <a:endParaRPr lang="sv-SE" baseline="0" dirty="0" smtClean="0"/>
          </a:p>
          <a:p>
            <a:r>
              <a:rPr lang="sv-SE" dirty="0" smtClean="0">
                <a:effectLst/>
              </a:rPr>
              <a:t>Det går att lägga till geografisk aspekt</a:t>
            </a:r>
            <a:r>
              <a:rPr lang="sv-SE" baseline="0" dirty="0" smtClean="0">
                <a:effectLst/>
              </a:rPr>
              <a:t> med </a:t>
            </a:r>
            <a:r>
              <a:rPr lang="sv-SE" dirty="0" smtClean="0">
                <a:effectLst/>
              </a:rPr>
              <a:t>tabell 2 efter tabell</a:t>
            </a:r>
            <a:r>
              <a:rPr lang="sv-SE" baseline="0" dirty="0" smtClean="0">
                <a:effectLst/>
              </a:rPr>
              <a:t> 5. I det sista exemplet kan man då använda tabell 1 två gånger.</a:t>
            </a:r>
          </a:p>
          <a:p>
            <a:r>
              <a:rPr lang="sv-SE" dirty="0" smtClean="0">
                <a:effectLst/>
              </a:rPr>
              <a:t>Polisarbete - afro-amerikaner i England </a:t>
            </a:r>
            <a:r>
              <a:rPr lang="sv-SE" sz="1200" b="1" dirty="0" smtClean="0"/>
              <a:t>363.2</a:t>
            </a:r>
            <a:r>
              <a:rPr lang="sv-SE" sz="1200" b="1" dirty="0" smtClean="0">
                <a:solidFill>
                  <a:srgbClr val="00B0F0"/>
                </a:solidFill>
              </a:rPr>
              <a:t>089</a:t>
            </a:r>
            <a:r>
              <a:rPr lang="sv-SE" dirty="0" smtClean="0">
                <a:effectLst/>
              </a:rPr>
              <a:t>96073042, afro-amerikaner i New York </a:t>
            </a:r>
            <a:r>
              <a:rPr lang="sv-SE" sz="1200" b="1" dirty="0" smtClean="0"/>
              <a:t>363.2</a:t>
            </a:r>
            <a:r>
              <a:rPr lang="sv-SE" sz="1200" b="1" dirty="0" smtClean="0">
                <a:solidFill>
                  <a:srgbClr val="00B0F0"/>
                </a:solidFill>
              </a:rPr>
              <a:t>089</a:t>
            </a:r>
            <a:r>
              <a:rPr lang="sv-SE" dirty="0" smtClean="0">
                <a:effectLst/>
              </a:rPr>
              <a:t>960730747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D989-BAAA-4370-963B-8F60D573E3F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37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4832C1-F730-47D2-B03C-5FE7E821CD81}" type="slidenum">
              <a:rPr lang="en-US"/>
              <a:pPr/>
              <a:t>13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6666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7D989-BAAA-4370-963B-8F60D573E3F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4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454F5EC-0DB6-4AB4-96CC-8977D6A5A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19707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1AF7282-A216-794E-826A-4A7328989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936262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71231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5878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5487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4359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44632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2154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8273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784D8C65-4190-234E-82D4-DFE1B760AE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6951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58342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48337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9565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4507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27406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743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29004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71076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1184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F62F46D-85C7-E14E-9282-9758A0FD3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795185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94564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815905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3895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2732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419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7584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10307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0647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B6178-B7E7-4A8B-86A6-DD3CA17EF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74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4FCF5-F516-42F7-A555-9D9B869358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7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FA4D633-01E7-4A16-892B-E335FFC7F3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84" r:id="rId2"/>
    <p:sldLayoutId id="2147483692" r:id="rId3"/>
    <p:sldLayoutId id="2147483694" r:id="rId4"/>
    <p:sldLayoutId id="2147483693" r:id="rId5"/>
    <p:sldLayoutId id="2147483696" r:id="rId6"/>
    <p:sldLayoutId id="2147483697" r:id="rId7"/>
    <p:sldLayoutId id="2147483698" r:id="rId8"/>
    <p:sldLayoutId id="214748369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F15803-B737-4B0E-A49C-5C05B61638B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07137"/>
            <a:ext cx="971518" cy="14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5635CD1-07A0-4C8A-97EA-A15AB484F66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1040"/>
            <a:ext cx="971518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9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F4F384-B26D-4D18-B2DC-DCEA1EE8A5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6" r:id="rId10"/>
    <p:sldLayoutId id="214748391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deweysv.pansoft.de/webdewey/index_11.html?recordId=ddc:T2--4-9" TargetMode="Externa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databyran.kb.se/klassifikation/ddk/ddk-praxis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E2B7ED-172F-4F98-BD71-FDFA47AB16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Dewey decimalklassifikation  </a:t>
            </a:r>
            <a:r>
              <a:rPr lang="sv-SE" sz="4400" dirty="0"/>
              <a:t/>
            </a:r>
            <a:br>
              <a:rPr lang="sv-SE" sz="4400" dirty="0"/>
            </a:br>
            <a:r>
              <a:rPr lang="sv-SE" sz="4400" dirty="0" smtClean="0"/>
              <a:t>- var finns vad?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2"/>
          </p:nvPr>
        </p:nvSpPr>
        <p:spPr>
          <a:xfrm>
            <a:off x="839787" y="5809128"/>
            <a:ext cx="4410075" cy="9123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dirty="0" smtClean="0"/>
              <a:t>Harriet Aagaard</a:t>
            </a:r>
            <a:br>
              <a:rPr lang="sv-SE" dirty="0" smtClean="0"/>
            </a:br>
            <a:r>
              <a:rPr lang="sv-SE" dirty="0" smtClean="0"/>
              <a:t>Svenska Deweyredaktionen</a:t>
            </a:r>
            <a:br>
              <a:rPr lang="sv-SE" dirty="0" smtClean="0"/>
            </a:br>
            <a:r>
              <a:rPr lang="sv-SE" dirty="0" smtClean="0"/>
              <a:t>höst 2020</a:t>
            </a:r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99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Tabeller och tilläggstabeller </a:t>
            </a:r>
            <a:r>
              <a:rPr lang="sv-SE" dirty="0" smtClean="0"/>
              <a:t>(1)</a:t>
            </a:r>
            <a:endParaRPr lang="sv-SE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500"/>
            <a:ext cx="6763564" cy="40259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Många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aspekter i DDK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Tabell 1 (standardindelningar)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t.ex.: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utbildning, organisationer och ledning, åldersgrupp, grupp utifrån kön, historia, geografisk aspekt, biografi</a:t>
            </a:r>
          </a:p>
        </p:txBody>
      </p:sp>
      <p:pic>
        <p:nvPicPr>
          <p:cNvPr id="6" name="Platshållare för innehåll 5" descr="T1--07 med underindelningar i ´WebDewey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64" y="2095500"/>
            <a:ext cx="4102438" cy="3580681"/>
          </a:xfrm>
        </p:spPr>
      </p:pic>
    </p:spTree>
    <p:extLst>
      <p:ext uri="{BB962C8B-B14F-4D97-AF65-F5344CB8AC3E}">
        <p14:creationId xmlns:p14="http://schemas.microsoft.com/office/powerpoint/2010/main" val="15440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Tabeller och tilläggstabeller </a:t>
            </a:r>
            <a:r>
              <a:rPr lang="sv-SE" dirty="0" smtClean="0"/>
              <a:t>(2)</a:t>
            </a:r>
            <a:endParaRPr lang="sv-SE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medicinsk tidskrift</a:t>
            </a: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SAB 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sv-S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(p)</a:t>
            </a: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DDK 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sv-S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sv-SE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tx1"/>
              </a:buClr>
            </a:pPr>
            <a:endParaRPr lang="sv-SE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Läkarlexikon</a:t>
            </a: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SAB  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sv-S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(x)</a:t>
            </a: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DDK  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sv-S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</a:p>
          <a:p>
            <a:endParaRPr lang="sv-SE" sz="3200" dirty="0">
              <a:latin typeface="Calibri" pitchFamily="34" charset="0"/>
            </a:endParaRPr>
          </a:p>
        </p:txBody>
      </p:sp>
      <p:pic>
        <p:nvPicPr>
          <p:cNvPr id="3" name="Platshållare för innehåll 2" descr="Bokomslag Medicinsk terminologi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82" y="2095500"/>
            <a:ext cx="2956560" cy="3938016"/>
          </a:xfrm>
        </p:spPr>
      </p:pic>
    </p:spTree>
    <p:extLst>
      <p:ext uri="{BB962C8B-B14F-4D97-AF65-F5344CB8AC3E}">
        <p14:creationId xmlns:p14="http://schemas.microsoft.com/office/powerpoint/2010/main" val="32115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Tabeller för grupper </a:t>
            </a:r>
            <a:r>
              <a:rPr lang="sv-SE" dirty="0" smtClean="0"/>
              <a:t> - läggs till ett ämne</a:t>
            </a:r>
            <a:endParaRPr lang="sv-SE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500"/>
            <a:ext cx="10589821" cy="426085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Clr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Tabell  1 -08 Grupper  </a:t>
            </a:r>
          </a:p>
          <a:p>
            <a:pPr marL="704850" lvl="1" indent="-342900">
              <a:buFont typeface="Arial" panose="020B0604020202020204" pitchFamily="34" charset="0"/>
              <a:buChar char="•"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363.2</a:t>
            </a:r>
            <a:r>
              <a:rPr lang="sv-SE" sz="20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082     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Kvinnliga poliser </a:t>
            </a:r>
            <a:endParaRPr lang="sv-S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4850" lvl="1" indent="-342900">
              <a:buFont typeface="Arial" panose="020B0604020202020204" pitchFamily="34" charset="0"/>
              <a:buChar char="•"/>
            </a:pPr>
            <a:r>
              <a:rPr lang="sv-S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363.2</a:t>
            </a:r>
            <a:r>
              <a:rPr lang="sv-SE" sz="2000" b="1" dirty="0" smtClean="0">
                <a:solidFill>
                  <a:srgbClr val="0843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0811 </a:t>
            </a:r>
            <a:r>
              <a:rPr lang="sv-SE" sz="20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Manliga poliser</a:t>
            </a:r>
            <a:b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sv-SE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Tabell  5  Etniska och nationella grupper</a:t>
            </a:r>
          </a:p>
          <a:p>
            <a:pPr marL="704850" lvl="1" indent="-342900">
              <a:buFont typeface="Arial" panose="020B0604020202020204" pitchFamily="34" charset="0"/>
              <a:buChar char="•"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305.8</a:t>
            </a:r>
            <a:r>
              <a:rPr lang="sv-S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924</a:t>
            </a:r>
            <a:r>
              <a:rPr lang="sv-S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sv-S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485</a:t>
            </a:r>
            <a:r>
              <a:rPr lang="sv-SE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Judar i Sverige (sociologi)</a:t>
            </a:r>
          </a:p>
          <a:p>
            <a:pPr marL="704850" lvl="1" indent="-342900">
              <a:buFont typeface="Arial" panose="020B0604020202020204" pitchFamily="34" charset="0"/>
              <a:buChar char="•"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948.5</a:t>
            </a:r>
            <a:r>
              <a:rPr lang="sv-SE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004</a:t>
            </a:r>
            <a:r>
              <a:rPr lang="sv-S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924</a:t>
            </a:r>
            <a:r>
              <a:rPr lang="sv-S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Judarnas historia i Sverige</a:t>
            </a:r>
          </a:p>
          <a:p>
            <a:pPr marL="703262" lvl="1" indent="-342900">
              <a:buFont typeface="Arial" panose="020B0604020202020204" pitchFamily="34" charset="0"/>
              <a:buChar char="•"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Tabell 1 + tabell 5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000" b="1" dirty="0"/>
              <a:t>363.2</a:t>
            </a:r>
            <a:r>
              <a:rPr lang="sv-SE" sz="2000" b="1" dirty="0">
                <a:solidFill>
                  <a:srgbClr val="0070C0"/>
                </a:solidFill>
              </a:rPr>
              <a:t>089</a:t>
            </a:r>
            <a:r>
              <a:rPr lang="sv-SE" sz="2000" b="1" dirty="0">
                <a:solidFill>
                  <a:srgbClr val="00B050"/>
                </a:solidFill>
              </a:rPr>
              <a:t>96073</a:t>
            </a:r>
            <a:r>
              <a:rPr lang="sv-SE" sz="2000" b="1" dirty="0"/>
              <a:t>  </a:t>
            </a:r>
            <a:r>
              <a:rPr lang="sv-SE" sz="2000" dirty="0"/>
              <a:t>Polisarbete – afroamerikaner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Klartexter och ämnesord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SAB tillägg i klartext  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z    	geografisk ort, namn 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institution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LIBRIS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Auktoriserade ämnesord 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Kontrollerade namnformer</a:t>
            </a:r>
          </a:p>
        </p:txBody>
      </p:sp>
    </p:spTree>
    <p:extLst>
      <p:ext uri="{BB962C8B-B14F-4D97-AF65-F5344CB8AC3E}">
        <p14:creationId xmlns:p14="http://schemas.microsoft.com/office/powerpoint/2010/main" val="29437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Språkliga tilläggsbeteckningar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1763486"/>
            <a:ext cx="10589821" cy="4357914"/>
          </a:xfrm>
        </p:spPr>
        <p:txBody>
          <a:bodyPr/>
          <a:lstStyle/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SAB lägger till språkkod</a:t>
            </a:r>
          </a:p>
          <a:p>
            <a:pPr lvl="1"/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Cmdd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sg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Skönlitteratur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SAB ger information om översättning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He.01=c  / Hcee.01</a:t>
            </a:r>
          </a:p>
          <a:p>
            <a:pPr marL="703262" lvl="1" indent="-342900">
              <a:buFont typeface="Arial" panose="020B0604020202020204" pitchFamily="34" charset="0"/>
              <a:buChar char="•"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DDK lägger 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inte till språk </a:t>
            </a:r>
          </a:p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Skönlitteratur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DDK ger information om originalspråk/litteratur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sv-SE" sz="2000" dirty="0"/>
              <a:t/>
            </a:r>
            <a:br>
              <a:rPr lang="sv-SE" sz="2000" dirty="0"/>
            </a:br>
            <a:endParaRPr lang="sv-SE" sz="2000" dirty="0"/>
          </a:p>
          <a:p>
            <a:pPr>
              <a:buFontTx/>
              <a:buNone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860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Libris </a:t>
            </a:r>
            <a:r>
              <a:rPr lang="sv-SE" dirty="0" err="1" smtClean="0"/>
              <a:t>webbsök</a:t>
            </a:r>
            <a:r>
              <a:rPr lang="sv-SE" dirty="0" smtClean="0"/>
              <a:t> - språkuppgifter</a:t>
            </a:r>
            <a:endParaRPr lang="sv-SE" dirty="0"/>
          </a:p>
        </p:txBody>
      </p:sp>
      <p:pic>
        <p:nvPicPr>
          <p:cNvPr id="8" name="Platshållare för innehåll 7" descr="Kompletterande språkuppgifter i Libris webbsök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2003423"/>
            <a:ext cx="5133975" cy="3823926"/>
          </a:xfrm>
          <a:prstGeom prst="rect">
            <a:avLst/>
          </a:prstGeom>
          <a:ln w="6350"/>
        </p:spPr>
      </p:pic>
      <p:sp>
        <p:nvSpPr>
          <p:cNvPr id="2" name="Platshållare för innehåll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Att en bok är översatt till ett annat språk uttrycks på andra sätt i katalogposten i MARC-formatet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44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ubrik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 smtClean="0"/>
              <a:t>Målgrupp som genre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sv-SE" sz="2000" dirty="0">
                <a:latin typeface="Arial" pitchFamily="34" charset="0"/>
                <a:cs typeface="Arial" pitchFamily="34" charset="0"/>
              </a:rPr>
              <a:t>Målgrupp läggs in som </a:t>
            </a:r>
            <a:r>
              <a:rPr lang="sv-SE" sz="2000" dirty="0" smtClean="0">
                <a:latin typeface="Arial" pitchFamily="34" charset="0"/>
                <a:cs typeface="Arial" pitchFamily="34" charset="0"/>
              </a:rPr>
              <a:t>genre/form </a:t>
            </a:r>
            <a:r>
              <a:rPr lang="sv-SE" sz="2000" dirty="0">
                <a:latin typeface="Arial" pitchFamily="34" charset="0"/>
                <a:cs typeface="Arial" pitchFamily="34" charset="0"/>
              </a:rPr>
              <a:t>i Libris:</a:t>
            </a:r>
          </a:p>
          <a:p>
            <a:pPr>
              <a:buClrTx/>
              <a:defRPr/>
            </a:pPr>
            <a:r>
              <a:rPr lang="sv-SE" sz="2000" dirty="0">
                <a:latin typeface="Arial" pitchFamily="34" charset="0"/>
                <a:cs typeface="Arial" pitchFamily="34" charset="0"/>
              </a:rPr>
              <a:t>Bilderböcker (0-5) </a:t>
            </a:r>
          </a:p>
          <a:p>
            <a:pPr>
              <a:buClrTx/>
              <a:defRPr/>
            </a:pPr>
            <a:r>
              <a:rPr lang="sv-SE" sz="2000" dirty="0">
                <a:latin typeface="Arial" pitchFamily="34" charset="0"/>
                <a:cs typeface="Arial" pitchFamily="34" charset="0"/>
              </a:rPr>
              <a:t>Kapitelböcker (6-9) </a:t>
            </a:r>
          </a:p>
          <a:p>
            <a:pPr>
              <a:buClrTx/>
              <a:defRPr/>
            </a:pPr>
            <a:r>
              <a:rPr lang="sv-SE" sz="2000" dirty="0">
                <a:latin typeface="Arial" pitchFamily="34" charset="0"/>
                <a:cs typeface="Arial" pitchFamily="34" charset="0"/>
              </a:rPr>
              <a:t>Mellanåldersböcker (10-12) </a:t>
            </a:r>
          </a:p>
          <a:p>
            <a:pPr>
              <a:buClrTx/>
              <a:defRPr/>
            </a:pPr>
            <a:r>
              <a:rPr lang="sv-SE" sz="2000" dirty="0">
                <a:latin typeface="Arial" pitchFamily="34" charset="0"/>
                <a:cs typeface="Arial" pitchFamily="34" charset="0"/>
              </a:rPr>
              <a:t>Ungdomsböcker (13-17) </a:t>
            </a:r>
            <a:endParaRPr lang="sv-SE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  <a:defRPr/>
            </a:pPr>
            <a:endParaRPr lang="sv-SE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ClrTx/>
              <a:buNone/>
              <a:defRPr/>
            </a:pPr>
            <a:r>
              <a:rPr lang="sv-SE" sz="2000" dirty="0" smtClean="0">
                <a:latin typeface="Arial" pitchFamily="34" charset="0"/>
                <a:cs typeface="Arial" pitchFamily="34" charset="0"/>
              </a:rPr>
              <a:t>Exempel:</a:t>
            </a: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>
              <a:buClrTx/>
              <a:defRPr/>
            </a:pPr>
            <a:r>
              <a:rPr lang="sv-SE" sz="2000" dirty="0" smtClean="0">
                <a:latin typeface="Arial" pitchFamily="34" charset="0"/>
                <a:cs typeface="Arial" pitchFamily="34" charset="0"/>
              </a:rPr>
              <a:t>Genre/Form / Bilderböcker / </a:t>
            </a:r>
            <a:r>
              <a:rPr lang="sv-SE" sz="2000" dirty="0" err="1" smtClean="0">
                <a:latin typeface="Arial" pitchFamily="34" charset="0"/>
                <a:cs typeface="Arial" pitchFamily="34" charset="0"/>
              </a:rPr>
              <a:t>barngf</a:t>
            </a: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>
              <a:buClrTx/>
              <a:defRPr/>
            </a:pPr>
            <a:r>
              <a:rPr lang="sv-SE" sz="2000" dirty="0" smtClean="0">
                <a:latin typeface="Arial" pitchFamily="34" charset="0"/>
                <a:cs typeface="Arial" pitchFamily="34" charset="0"/>
              </a:rPr>
              <a:t>Genre/Form / Talböcker / </a:t>
            </a:r>
            <a:r>
              <a:rPr lang="sv-SE" sz="2000" dirty="0" err="1" smtClean="0">
                <a:latin typeface="Arial" pitchFamily="34" charset="0"/>
                <a:cs typeface="Arial" pitchFamily="34" charset="0"/>
              </a:rPr>
              <a:t>saogf</a:t>
            </a:r>
            <a:endParaRPr lang="sv-SE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sv-SE" dirty="0"/>
          </a:p>
        </p:txBody>
      </p:sp>
      <p:pic>
        <p:nvPicPr>
          <p:cNvPr id="3" name="Platshållare för innehåll 2" descr="Bokomslag med exempel på kapitelbok, ungdomsbok, talbok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74" y="736601"/>
            <a:ext cx="3662447" cy="4818276"/>
          </a:xfrm>
        </p:spPr>
      </p:pic>
    </p:spTree>
    <p:extLst>
      <p:ext uri="{BB962C8B-B14F-4D97-AF65-F5344CB8AC3E}">
        <p14:creationId xmlns:p14="http://schemas.microsoft.com/office/powerpoint/2010/main" val="69721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Nationell standard för facklitteratur barn - ryggetiketter</a:t>
            </a:r>
            <a:endParaRPr lang="sv-SE" dirty="0"/>
          </a:p>
        </p:txBody>
      </p:sp>
      <p:pic>
        <p:nvPicPr>
          <p:cNvPr id="6" name="Platshållare för innehåll 5" descr="Ryggmärkning barnfack med litet j efterkoden samt exempel på kinesisk barnfack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8" y="2106721"/>
            <a:ext cx="3901920" cy="2984878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>
          <a:xfrm>
            <a:off x="6219825" y="2348261"/>
            <a:ext cx="5208196" cy="4025900"/>
          </a:xfrm>
        </p:spPr>
        <p:txBody>
          <a:bodyPr/>
          <a:lstStyle/>
          <a:p>
            <a:pPr marL="285750" indent="-285750"/>
            <a:r>
              <a:rPr lang="sv-SE" dirty="0"/>
              <a:t>Ingen åldersindelning för barnfack</a:t>
            </a:r>
          </a:p>
          <a:p>
            <a:endParaRPr lang="sv-SE" dirty="0"/>
          </a:p>
          <a:p>
            <a:pPr marL="285750" indent="-285750"/>
            <a:r>
              <a:rPr lang="sv-SE" dirty="0"/>
              <a:t>Litet j efter koden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094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Lathund – DDK / SAB</a:t>
            </a:r>
            <a:endParaRPr lang="sv-SE" dirty="0"/>
          </a:p>
        </p:txBody>
      </p:sp>
      <p:pic>
        <p:nvPicPr>
          <p:cNvPr id="4" name="Platshållare för innehåll 3" descr="Omslag till broschyren Lathund DDK-SAB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1646925"/>
            <a:ext cx="3386925" cy="4722273"/>
          </a:xfrm>
        </p:spPr>
      </p:pic>
      <p:pic>
        <p:nvPicPr>
          <p:cNvPr id="5" name="Platshållare för innehåll 4" descr="Sida 2 i Lathund DDK-SAB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27" y="1646925"/>
            <a:ext cx="3432824" cy="4743762"/>
          </a:xfrm>
        </p:spPr>
      </p:pic>
    </p:spTree>
    <p:extLst>
      <p:ext uri="{BB962C8B-B14F-4D97-AF65-F5344CB8AC3E}">
        <p14:creationId xmlns:p14="http://schemas.microsoft.com/office/powerpoint/2010/main" val="243862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000</a:t>
            </a:r>
            <a:r>
              <a:rPr lang="sv-SE" dirty="0"/>
              <a:t> Datavetenskap, information, allmänna </a:t>
            </a:r>
            <a:r>
              <a:rPr lang="sv-SE" dirty="0" smtClean="0"/>
              <a:t>verk (1)</a:t>
            </a:r>
            <a:endParaRPr lang="sv-SE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500"/>
            <a:ext cx="10589821" cy="4260850"/>
          </a:xfrm>
        </p:spPr>
        <p:txBody>
          <a:bodyPr/>
          <a:lstStyle/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001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Kunskap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Ddb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004-006 Datavetenskap					Pu</a:t>
            </a: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010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Bibliografier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020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Biblioteks-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och informationsvetenskap		Ab, Ac</a:t>
            </a:r>
          </a:p>
          <a:p>
            <a:pPr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030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Allmänna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samlingsverk				Ba</a:t>
            </a:r>
          </a:p>
          <a:p>
            <a:pPr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050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Tidskrifter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&amp; seriella resurser			Bd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060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Föreningar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Bk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, Bg-Bh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070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Nyhetsmedier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&amp; journalistik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080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Citat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					Bb</a:t>
            </a:r>
          </a:p>
          <a:p>
            <a:pPr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090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Handskrifter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&amp; rariteter				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Aea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8275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Översikt - Dewey</a:t>
            </a:r>
            <a:endParaRPr lang="sv-SE" dirty="0"/>
          </a:p>
        </p:txBody>
      </p:sp>
      <p:pic>
        <p:nvPicPr>
          <p:cNvPr id="4" name="Platshållare för innehåll 3" descr="Broschyr med Deweys 10 huvudklasser samt 100 avdelningar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27" y="1725283"/>
            <a:ext cx="6681219" cy="4723921"/>
          </a:xfrm>
        </p:spPr>
      </p:pic>
    </p:spTree>
    <p:extLst>
      <p:ext uri="{BB962C8B-B14F-4D97-AF65-F5344CB8AC3E}">
        <p14:creationId xmlns:p14="http://schemas.microsoft.com/office/powerpoint/2010/main" val="32004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000</a:t>
            </a:r>
            <a:r>
              <a:rPr lang="sv-SE" dirty="0"/>
              <a:t> Datavetenskap, information, allmänna </a:t>
            </a:r>
            <a:r>
              <a:rPr lang="sv-SE" dirty="0" smtClean="0"/>
              <a:t>verk (2)</a:t>
            </a:r>
            <a:endParaRPr lang="sv-SE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500"/>
            <a:ext cx="6615023" cy="4025900"/>
          </a:xfrm>
        </p:spPr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anose="020F0502020204030204" pitchFamily="34" charset="0"/>
                <a:cs typeface="Arial" panose="020B0604020202020204" pitchFamily="34" charset="0"/>
              </a:rPr>
              <a:t>000 = A     Bok- och biblioteksväsen</a:t>
            </a:r>
          </a:p>
          <a:p>
            <a:pPr marL="722312" lvl="2" indent="0">
              <a:buNone/>
            </a:pPr>
            <a:r>
              <a:rPr lang="sv-SE" sz="2400" b="1" dirty="0">
                <a:latin typeface="Calibri" panose="020F0502020204030204" pitchFamily="34" charset="0"/>
                <a:cs typeface="Arial" panose="020B0604020202020204" pitchFamily="34" charset="0"/>
              </a:rPr>
              <a:t>B     Allmänt och blandat</a:t>
            </a:r>
          </a:p>
          <a:p>
            <a:pPr marL="722312" lvl="2" indent="0">
              <a:buNone/>
            </a:pPr>
            <a:r>
              <a:rPr lang="sv-SE" sz="2400" b="1" dirty="0">
                <a:latin typeface="Calibri" panose="020F0502020204030204" pitchFamily="34" charset="0"/>
                <a:cs typeface="Arial" panose="020B0604020202020204" pitchFamily="34" charset="0"/>
              </a:rPr>
              <a:t>Pu   Datorer och databehandling</a:t>
            </a:r>
          </a:p>
          <a:p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004.1675	Särskilda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mobila dataenheter,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t.ex.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iPad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070.4833	Journalistik för tonåringar</a:t>
            </a: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069.09485	Svenska museer</a:t>
            </a: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088.7		Svenska citatsamlingar</a:t>
            </a:r>
          </a:p>
          <a:p>
            <a:pPr>
              <a:buFontTx/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sv-SE" sz="2000" dirty="0"/>
          </a:p>
          <a:p>
            <a:endParaRPr lang="sv-SE" sz="2000" dirty="0"/>
          </a:p>
        </p:txBody>
      </p:sp>
      <p:pic>
        <p:nvPicPr>
          <p:cNvPr id="3" name="Platshållare för innehåll 2" descr="iPad&#10;https://commons.wikimedia.org/wiki/File%3AIpad_mini.jpg&#10;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55" y="2241439"/>
            <a:ext cx="2591114" cy="3454819"/>
          </a:xfrm>
        </p:spPr>
      </p:pic>
    </p:spTree>
    <p:extLst>
      <p:ext uri="{BB962C8B-B14F-4D97-AF65-F5344CB8AC3E}">
        <p14:creationId xmlns:p14="http://schemas.microsoft.com/office/powerpoint/2010/main" val="13203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smtClean="0"/>
              <a:t>100</a:t>
            </a:r>
            <a:r>
              <a:rPr lang="sv-SE" dirty="0" smtClean="0"/>
              <a:t> Filosofi &amp; psykologi (1)</a:t>
            </a:r>
            <a:endParaRPr lang="sv-SE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500"/>
            <a:ext cx="10589821" cy="4260850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 	Filosofi						D	</a:t>
            </a: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110  	Metafysik					Dj</a:t>
            </a: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120	Kunskapsteori		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Ddb</a:t>
            </a:r>
            <a:endParaRPr lang="sv-S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130  	Parapsykologi &amp; ockultism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Dop</a:t>
            </a: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140  	Filosofiska skolor	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Dbc</a:t>
            </a:r>
            <a:endParaRPr lang="sv-S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150 	Psykologi 					Do</a:t>
            </a: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160 	Filosofisk logik		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  <a:endParaRPr lang="sv-S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170 	Etik						Dg</a:t>
            </a: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180 	Antiken, medeltida &amp; österländsk filosofi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Dba</a:t>
            </a:r>
            <a:endParaRPr lang="sv-S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190 	Modern västerländsk filosofi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Dbc</a:t>
            </a:r>
            <a:endParaRPr lang="sv-S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66761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100</a:t>
            </a:r>
            <a:r>
              <a:rPr lang="sv-SE" dirty="0"/>
              <a:t> Filosofi &amp; </a:t>
            </a:r>
            <a:r>
              <a:rPr lang="sv-SE" dirty="0" smtClean="0"/>
              <a:t>psykologi (2)</a:t>
            </a:r>
            <a:endParaRPr lang="sv-SE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1733191"/>
            <a:ext cx="6528758" cy="5254206"/>
          </a:xfrm>
        </p:spPr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100 = D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130 Parapsykologi och ockultism: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Parapsykologi ligger under Dop 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Ockultism ligger under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Bl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155.4   Barnpsykologi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158.1   Personlig utveckling, Självuppfattning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176.5   Prostitution (etik)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184      Platonism, Platon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198.5   Modern filosofi -- Sverige</a:t>
            </a: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/>
          </a:p>
        </p:txBody>
      </p:sp>
      <p:pic>
        <p:nvPicPr>
          <p:cNvPr id="3" name="Platshållare för innehåll 2" descr="Huvud från staty av Platon&#10;&#10;https://commons.wikimedia.org/wiki/File%3AHead_Platon_Glyptothek_Munich_548.jpg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22" y="1733191"/>
            <a:ext cx="2372040" cy="3293354"/>
          </a:xfrm>
        </p:spPr>
      </p:pic>
    </p:spTree>
    <p:extLst>
      <p:ext uri="{BB962C8B-B14F-4D97-AF65-F5344CB8AC3E}">
        <p14:creationId xmlns:p14="http://schemas.microsoft.com/office/powerpoint/2010/main" val="26864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200</a:t>
            </a:r>
            <a:r>
              <a:rPr lang="sv-SE" dirty="0" smtClean="0"/>
              <a:t> Religion (1)</a:t>
            </a:r>
            <a:endParaRPr lang="sv-SE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200  	Religion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sv-S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210	Religionsfilosofi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&amp; religionsteori			C:d, Cm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220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Bibeln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Cb-Cc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230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Kristendom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&amp; kristen teologi			Ca,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Kristendomsutövning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och kristet bruk		Cf,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250	Utövande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av prästämbete och kristna ordnar	Cg	</a:t>
            </a: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260	Kristen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organisation, socialt arbete, tillbedjan	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, Cg </a:t>
            </a: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270 	Kristendomshistoria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Cj</a:t>
            </a:r>
            <a:endParaRPr lang="sv-S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280	Kristna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samfund				</a:t>
            </a:r>
            <a:r>
              <a:rPr lang="sv-S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Ck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290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Övriga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samfund					Cm-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4588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200</a:t>
            </a:r>
            <a:r>
              <a:rPr lang="sv-SE" dirty="0"/>
              <a:t> </a:t>
            </a:r>
            <a:r>
              <a:rPr lang="sv-SE" dirty="0" smtClean="0"/>
              <a:t>Religion (2) </a:t>
            </a:r>
            <a:endParaRPr lang="sv-SE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500"/>
            <a:ext cx="7184366" cy="4025900"/>
          </a:xfrm>
        </p:spPr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200 = C</a:t>
            </a:r>
          </a:p>
          <a:p>
            <a:pPr>
              <a:buClrTx/>
            </a:pPr>
            <a:r>
              <a:rPr lang="sv-SE" sz="2000" dirty="0"/>
              <a:t> Men, olika indelning – i SAB är Svenska kyrkan norm</a:t>
            </a:r>
          </a:p>
          <a:p>
            <a:pPr>
              <a:buClrTx/>
            </a:pPr>
            <a:r>
              <a:rPr lang="sv-SE" sz="2000" dirty="0"/>
              <a:t> Båda har tyngd på kristendom</a:t>
            </a:r>
          </a:p>
          <a:p>
            <a:pPr>
              <a:buClrTx/>
            </a:pPr>
            <a:r>
              <a:rPr lang="sv-SE" sz="2000" dirty="0"/>
              <a:t> DDK utvecklas – internationellt system 	</a:t>
            </a:r>
          </a:p>
          <a:p>
            <a:pPr>
              <a:buFontTx/>
              <a:buNone/>
            </a:pPr>
            <a:endParaRPr lang="sv-SE" sz="2000" dirty="0"/>
          </a:p>
          <a:p>
            <a:pPr>
              <a:buFontTx/>
              <a:buNone/>
            </a:pPr>
            <a:r>
              <a:rPr lang="sv-SE" sz="2000" dirty="0"/>
              <a:t>Exempel</a:t>
            </a:r>
          </a:p>
          <a:p>
            <a:pPr>
              <a:buFontTx/>
              <a:buNone/>
            </a:pPr>
            <a:r>
              <a:rPr lang="sv-SE" sz="2000" dirty="0" smtClean="0"/>
              <a:t>284.1485  </a:t>
            </a:r>
            <a:r>
              <a:rPr lang="sv-SE" sz="2000" dirty="0"/>
              <a:t>Svenska kyrkan</a:t>
            </a:r>
          </a:p>
          <a:p>
            <a:pPr>
              <a:buFontTx/>
              <a:buNone/>
            </a:pPr>
            <a:r>
              <a:rPr lang="sv-SE" sz="2000" dirty="0" smtClean="0"/>
              <a:t>294.3        </a:t>
            </a:r>
            <a:r>
              <a:rPr lang="sv-SE" sz="2000" dirty="0"/>
              <a:t>Buddhism</a:t>
            </a:r>
          </a:p>
          <a:p>
            <a:pPr>
              <a:buFontTx/>
              <a:buNone/>
            </a:pPr>
            <a:r>
              <a:rPr lang="sv-SE" sz="2000" dirty="0" smtClean="0"/>
              <a:t>297           </a:t>
            </a:r>
            <a:r>
              <a:rPr lang="sv-SE" sz="2000" dirty="0"/>
              <a:t>Islam</a:t>
            </a:r>
          </a:p>
          <a:p>
            <a:pPr>
              <a:buFontTx/>
              <a:buNone/>
            </a:pPr>
            <a:r>
              <a:rPr lang="sv-SE" sz="2000" dirty="0" smtClean="0"/>
              <a:t>297.565    Hasardspel </a:t>
            </a:r>
            <a:r>
              <a:rPr lang="sv-SE" sz="2000" dirty="0"/>
              <a:t>– etik - religion - Islam</a:t>
            </a:r>
          </a:p>
          <a:p>
            <a:pPr>
              <a:buFontTx/>
              <a:buNone/>
            </a:pPr>
            <a:endParaRPr lang="sv-SE" sz="2000" dirty="0"/>
          </a:p>
          <a:p>
            <a:pPr>
              <a:buFontTx/>
              <a:buNone/>
            </a:pPr>
            <a:r>
              <a:rPr lang="sv-SE" sz="2000" dirty="0"/>
              <a:t/>
            </a:r>
            <a:br>
              <a:rPr lang="sv-SE" sz="2000" dirty="0"/>
            </a:br>
            <a:endParaRPr lang="sv-SE" sz="2000" dirty="0"/>
          </a:p>
        </p:txBody>
      </p:sp>
      <p:pic>
        <p:nvPicPr>
          <p:cNvPr id="3" name="Platshållare för innehåll 2" descr="Bokomslag för  200 Religion Class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099" y="2268727"/>
            <a:ext cx="2629115" cy="3975121"/>
          </a:xfrm>
        </p:spPr>
      </p:pic>
    </p:spTree>
    <p:extLst>
      <p:ext uri="{BB962C8B-B14F-4D97-AF65-F5344CB8AC3E}">
        <p14:creationId xmlns:p14="http://schemas.microsoft.com/office/powerpoint/2010/main" val="7997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200 Religion (3)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5959415" cy="4025900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Exempel</a:t>
            </a:r>
          </a:p>
          <a:p>
            <a:pPr marL="0" indent="0">
              <a:buNone/>
            </a:pPr>
            <a:r>
              <a:rPr lang="sv-SE" sz="2000" dirty="0"/>
              <a:t>248.32       Bön (kristendom)</a:t>
            </a:r>
          </a:p>
          <a:p>
            <a:pPr marL="0" indent="0">
              <a:buNone/>
            </a:pPr>
            <a:r>
              <a:rPr lang="sv-SE" sz="2000" dirty="0"/>
              <a:t>294.3443   Bön (buddhism)</a:t>
            </a:r>
          </a:p>
          <a:p>
            <a:pPr marL="0" indent="0">
              <a:buNone/>
            </a:pPr>
            <a:r>
              <a:rPr lang="sv-SE" sz="2000" dirty="0"/>
              <a:t>294.543     Bön (hinduism)</a:t>
            </a:r>
          </a:p>
          <a:p>
            <a:pPr marL="0" indent="0">
              <a:buNone/>
            </a:pPr>
            <a:r>
              <a:rPr lang="sv-SE" sz="2000" dirty="0"/>
              <a:t>296.45       Bön (judendom)</a:t>
            </a:r>
          </a:p>
          <a:p>
            <a:pPr marL="0" indent="0">
              <a:buNone/>
            </a:pPr>
            <a:r>
              <a:rPr lang="sv-SE" sz="2000" dirty="0"/>
              <a:t>297. 382    Bön (islam)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242.62	   Bönböcker för barn  (t.ex. kvällsbön)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5" name="Platshållare för innehåll 4" descr="Liten flicka ber kvällsbön vid säng&#10;&#10;https://commons.wikimedia.org/wiki/File%3AEvening_Prayer_by_Boston_Public_Library.jpg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40" y="2095500"/>
            <a:ext cx="3782881" cy="2737341"/>
          </a:xfrm>
        </p:spPr>
      </p:pic>
    </p:spTree>
    <p:extLst>
      <p:ext uri="{BB962C8B-B14F-4D97-AF65-F5344CB8AC3E}">
        <p14:creationId xmlns:p14="http://schemas.microsoft.com/office/powerpoint/2010/main" val="27562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300 </a:t>
            </a:r>
            <a:r>
              <a:rPr lang="sv-SE" dirty="0" smtClean="0"/>
              <a:t>Samhällsvetenskaper (1)</a:t>
            </a:r>
            <a:endParaRPr lang="sv-SE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v-SE" sz="2000" dirty="0"/>
              <a:t>300 	Sociologi, etnologi				O, Oa, M</a:t>
            </a:r>
          </a:p>
          <a:p>
            <a:pPr>
              <a:buFontTx/>
              <a:buNone/>
            </a:pPr>
            <a:r>
              <a:rPr lang="sv-SE" sz="2000" dirty="0"/>
              <a:t>310	Statistik						Oj	</a:t>
            </a:r>
          </a:p>
          <a:p>
            <a:pPr>
              <a:buFontTx/>
              <a:buNone/>
            </a:pPr>
            <a:r>
              <a:rPr lang="sv-SE" sz="2000" dirty="0"/>
              <a:t>320	Statsvetenskap					</a:t>
            </a:r>
            <a:r>
              <a:rPr lang="sv-SE" sz="2000" dirty="0" err="1"/>
              <a:t>Oc</a:t>
            </a:r>
            <a:endParaRPr lang="sv-SE" sz="2000" dirty="0"/>
          </a:p>
          <a:p>
            <a:pPr>
              <a:buFontTx/>
              <a:buNone/>
            </a:pPr>
            <a:r>
              <a:rPr lang="sv-SE" sz="2000" dirty="0"/>
              <a:t>330	Nationalekonomi				</a:t>
            </a:r>
            <a:r>
              <a:rPr lang="sv-SE" sz="2000" dirty="0" err="1"/>
              <a:t>Qa</a:t>
            </a:r>
            <a:r>
              <a:rPr lang="sv-SE" sz="2000" dirty="0"/>
              <a:t>	</a:t>
            </a:r>
          </a:p>
          <a:p>
            <a:pPr>
              <a:buFontTx/>
              <a:buNone/>
            </a:pPr>
            <a:r>
              <a:rPr lang="sv-SE" sz="2000" dirty="0"/>
              <a:t>340 	Juridik 						Oe, ämne +</a:t>
            </a:r>
            <a:r>
              <a:rPr lang="sv-SE" sz="2000" dirty="0" err="1"/>
              <a:t>oe</a:t>
            </a:r>
            <a:endParaRPr lang="sv-SE" sz="2000" dirty="0"/>
          </a:p>
          <a:p>
            <a:pPr>
              <a:buFontTx/>
              <a:buNone/>
            </a:pPr>
            <a:r>
              <a:rPr lang="sv-SE" sz="2000" dirty="0"/>
              <a:t>350	Offentlig förvaltning och militärvetenskap		Od, S	</a:t>
            </a:r>
          </a:p>
          <a:p>
            <a:pPr>
              <a:buFontTx/>
              <a:buNone/>
            </a:pPr>
            <a:r>
              <a:rPr lang="sv-SE" sz="2000" dirty="0"/>
              <a:t>360 	Sociala problem och tjänster 			Oh</a:t>
            </a:r>
          </a:p>
          <a:p>
            <a:pPr>
              <a:buFontTx/>
              <a:buNone/>
            </a:pPr>
            <a:r>
              <a:rPr lang="sv-SE" sz="2000" dirty="0"/>
              <a:t>370 	Utbildning					E</a:t>
            </a:r>
          </a:p>
          <a:p>
            <a:pPr>
              <a:buFontTx/>
              <a:buNone/>
            </a:pPr>
            <a:r>
              <a:rPr lang="sv-SE" sz="2000" dirty="0"/>
              <a:t>380	Handel, kommunikationer &amp; transport		</a:t>
            </a:r>
            <a:r>
              <a:rPr lang="sv-SE" sz="2000" dirty="0" err="1"/>
              <a:t>Qi</a:t>
            </a:r>
            <a:r>
              <a:rPr lang="sv-SE" sz="2000" dirty="0"/>
              <a:t>, </a:t>
            </a:r>
            <a:r>
              <a:rPr lang="sv-SE" sz="2000" dirty="0" err="1"/>
              <a:t>Pr</a:t>
            </a:r>
            <a:endParaRPr lang="sv-SE" sz="2000" dirty="0"/>
          </a:p>
          <a:p>
            <a:pPr>
              <a:buFontTx/>
              <a:buNone/>
            </a:pPr>
            <a:r>
              <a:rPr lang="sv-SE" sz="2000" dirty="0"/>
              <a:t>390 	Seder, etikett, folklore				M</a:t>
            </a:r>
          </a:p>
          <a:p>
            <a:pPr>
              <a:buFontTx/>
              <a:buNone/>
            </a:pPr>
            <a:endParaRPr lang="sv-SE" sz="2000" dirty="0"/>
          </a:p>
          <a:p>
            <a:pPr>
              <a:buFontTx/>
              <a:buNone/>
            </a:pPr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1597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300</a:t>
            </a:r>
            <a:r>
              <a:rPr lang="sv-SE" dirty="0"/>
              <a:t> </a:t>
            </a:r>
            <a:r>
              <a:rPr lang="sv-SE" dirty="0" smtClean="0"/>
              <a:t>Samhällsvetenskaper (2)</a:t>
            </a:r>
            <a:endParaRPr lang="sv-SE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300 = </a:t>
            </a:r>
            <a:r>
              <a:rPr lang="sv-SE" sz="2400" b="1" dirty="0" smtClean="0">
                <a:latin typeface="Calibri" pitchFamily="34" charset="0"/>
              </a:rPr>
              <a:t>	O  </a:t>
            </a:r>
            <a:r>
              <a:rPr lang="sv-SE" sz="2400" b="1" dirty="0">
                <a:latin typeface="Calibri" pitchFamily="34" charset="0"/>
              </a:rPr>
              <a:t>Samhälls- och </a:t>
            </a:r>
            <a:r>
              <a:rPr lang="sv-SE" sz="2400" b="1" dirty="0" smtClean="0">
                <a:latin typeface="Calibri" pitchFamily="34" charset="0"/>
              </a:rPr>
              <a:t>rättsvetenskap</a:t>
            </a:r>
            <a:br>
              <a:rPr lang="sv-SE" sz="2400" b="1" dirty="0" smtClean="0">
                <a:latin typeface="Calibri" pitchFamily="34" charset="0"/>
              </a:rPr>
            </a:br>
            <a:r>
              <a:rPr lang="sv-SE" sz="2400" b="1" dirty="0" smtClean="0">
                <a:latin typeface="Calibri" pitchFamily="34" charset="0"/>
              </a:rPr>
              <a:t>	S  </a:t>
            </a:r>
            <a:r>
              <a:rPr lang="sv-SE" sz="2400" b="1" dirty="0">
                <a:latin typeface="Calibri" pitchFamily="34" charset="0"/>
              </a:rPr>
              <a:t>Militärväsen</a:t>
            </a:r>
            <a:br>
              <a:rPr lang="sv-SE" sz="2400" b="1" dirty="0">
                <a:latin typeface="Calibri" pitchFamily="34" charset="0"/>
              </a:rPr>
            </a:br>
            <a:r>
              <a:rPr lang="sv-SE" sz="2400" b="1" dirty="0">
                <a:latin typeface="Calibri" pitchFamily="34" charset="0"/>
              </a:rPr>
              <a:t> </a:t>
            </a:r>
            <a:r>
              <a:rPr lang="sv-SE" sz="2400" b="1" dirty="0" smtClean="0">
                <a:latin typeface="Calibri" pitchFamily="34" charset="0"/>
              </a:rPr>
              <a:t>	E  Undervisning</a:t>
            </a:r>
            <a:r>
              <a:rPr lang="sv-SE" sz="2400" dirty="0">
                <a:latin typeface="Calibri" pitchFamily="34" charset="0"/>
              </a:rPr>
              <a:t/>
            </a:r>
            <a:br>
              <a:rPr lang="sv-SE" sz="2400" dirty="0">
                <a:latin typeface="Calibri" pitchFamily="34" charset="0"/>
              </a:rPr>
            </a:br>
            <a:endParaRPr lang="sv-SE" sz="2400" dirty="0" smtClean="0">
              <a:latin typeface="Calibri" pitchFamily="34" charset="0"/>
            </a:endParaRPr>
          </a:p>
          <a:p>
            <a:pPr marL="0" indent="0">
              <a:buNone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Delar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av </a:t>
            </a:r>
          </a:p>
          <a:p>
            <a:pPr lvl="1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Q  Ekonomi och näringsväsen, främst nationalekonomi</a:t>
            </a:r>
          </a:p>
          <a:p>
            <a:pPr lvl="1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M  Etnografi, bl. a seder, etikettfrågor och folktro</a:t>
            </a:r>
          </a:p>
          <a:p>
            <a:pPr lvl="1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Vp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Hälso- och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sjukvård</a:t>
            </a:r>
            <a:b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7556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300 Samhällsvetenskap (3)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>
          <a:xfrm>
            <a:off x="838200" y="4788451"/>
            <a:ext cx="8771627" cy="1612349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Här finns många tvärvetenskapliga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nummer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302.30285    Sociala nätverk online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006.754         Digitala sociala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nätverk (datavetenskapliga aspekter)</a:t>
            </a:r>
            <a:endParaRPr lang="sv-SE" sz="2000" dirty="0"/>
          </a:p>
        </p:txBody>
      </p:sp>
      <p:pic>
        <p:nvPicPr>
          <p:cNvPr id="5" name="Platshållare för innehåll 4" descr="Facebookgrupp för Munskänkarna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2428"/>
            <a:ext cx="5114987" cy="2036240"/>
          </a:xfrm>
        </p:spPr>
      </p:pic>
    </p:spTree>
    <p:extLst>
      <p:ext uri="{BB962C8B-B14F-4D97-AF65-F5344CB8AC3E}">
        <p14:creationId xmlns:p14="http://schemas.microsoft.com/office/powerpoint/2010/main" val="38686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Nationalbibliografin </a:t>
            </a:r>
            <a:r>
              <a:rPr lang="sv-SE" dirty="0" smtClean="0"/>
              <a:t>2016 – 300 stort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pic>
        <p:nvPicPr>
          <p:cNvPr id="3" name="Platshållare för innehåll 2" descr="Diagram som visar utgivning 2016 från nationalbibliografin fördelade på  Deweys 10 huvudsklasser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0091"/>
            <a:ext cx="9011504" cy="4384056"/>
          </a:xfrm>
        </p:spPr>
      </p:pic>
    </p:spTree>
    <p:extLst>
      <p:ext uri="{BB962C8B-B14F-4D97-AF65-F5344CB8AC3E}">
        <p14:creationId xmlns:p14="http://schemas.microsoft.com/office/powerpoint/2010/main" val="33565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Van vid SAB?  – mycket är likt!</a:t>
            </a:r>
            <a:endParaRPr lang="sv-SE" dirty="0"/>
          </a:p>
        </p:txBody>
      </p:sp>
      <p:sp>
        <p:nvSpPr>
          <p:cNvPr id="2" name="Platshållare för innehåll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Svensk historia under Gustav III</a:t>
            </a:r>
          </a:p>
          <a:p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SAB	Kc.451</a:t>
            </a:r>
          </a:p>
          <a:p>
            <a:pPr marL="0" indent="0">
              <a:buNone/>
            </a:pPr>
            <a:r>
              <a:rPr lang="sv-SE" dirty="0" smtClean="0"/>
              <a:t>DDK	948.50381</a:t>
            </a: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5" name="Platshållare för innehåll 4" descr="Gustav III som staty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83" y="2095500"/>
            <a:ext cx="2609088" cy="3486912"/>
          </a:xfrm>
        </p:spPr>
      </p:pic>
    </p:spTree>
    <p:extLst>
      <p:ext uri="{BB962C8B-B14F-4D97-AF65-F5344CB8AC3E}">
        <p14:creationId xmlns:p14="http://schemas.microsoft.com/office/powerpoint/2010/main" val="176054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300</a:t>
            </a:r>
            <a:r>
              <a:rPr lang="sv-SE" dirty="0"/>
              <a:t> </a:t>
            </a:r>
            <a:r>
              <a:rPr lang="sv-SE" dirty="0" smtClean="0"/>
              <a:t>Etniska &amp; nationella grupper</a:t>
            </a:r>
            <a:endParaRPr lang="sv-SE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Etniska grupper 305.8  i DDK om gruppen är ämnet (+T5)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Om gruppen är en aspekt på ett ämne läggs T5 till ämnet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Etniska och nationella grupper. 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T.ex. Romer – medborgerliga rättigheter - Europa 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323.11</a:t>
            </a:r>
            <a:r>
              <a:rPr lang="sv-S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91497</a:t>
            </a:r>
            <a:r>
              <a:rPr lang="sv-SE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sv-S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0" indent="0">
              <a:buNone/>
            </a:pPr>
            <a:endParaRPr lang="sv-SE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398.2 Folkdiktning  =  .07 i SAB för G och H</a:t>
            </a:r>
          </a:p>
          <a:p>
            <a:pPr marL="0" indent="0">
              <a:buNone/>
            </a:pPr>
            <a:r>
              <a:rPr lang="sv-SE" sz="2000" dirty="0"/>
              <a:t>330 Nationalekonomi, industri och näringsliv, Företagsekonomi och teknik förs till 600 Teknik</a:t>
            </a: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340</a:t>
            </a:r>
            <a:r>
              <a:rPr lang="sv-SE" dirty="0" smtClean="0"/>
              <a:t> Juridik</a:t>
            </a:r>
            <a:endParaRPr lang="sv-SE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500"/>
            <a:ext cx="6701287" cy="4025900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I DDK hamnar all juridik under 340</a:t>
            </a:r>
          </a:p>
          <a:p>
            <a:pPr marL="0" indent="0">
              <a:buNone/>
            </a:pPr>
            <a:r>
              <a:rPr lang="sv-SE" sz="2000" dirty="0"/>
              <a:t>I SAB förs ofta juridik ut på ämnet</a:t>
            </a:r>
          </a:p>
          <a:p>
            <a:pPr marL="0" indent="0">
              <a:buNone/>
            </a:pPr>
            <a:r>
              <a:rPr lang="sv-SE" sz="2000" dirty="0"/>
              <a:t>Exempel: Skollagstiftning</a:t>
            </a:r>
          </a:p>
          <a:p>
            <a:pPr>
              <a:buFontTx/>
              <a:buNone/>
            </a:pPr>
            <a:r>
              <a:rPr lang="sv-SE" sz="2000" b="1" dirty="0">
                <a:solidFill>
                  <a:schemeClr val="hlink"/>
                </a:solidFill>
              </a:rPr>
              <a:t>	</a:t>
            </a:r>
            <a:r>
              <a:rPr lang="sv-SE" sz="2000" b="1" dirty="0"/>
              <a:t>344.</a:t>
            </a:r>
            <a:r>
              <a:rPr lang="sv-SE" sz="2000" b="1" dirty="0">
                <a:solidFill>
                  <a:srgbClr val="FF0000"/>
                </a:solidFill>
              </a:rPr>
              <a:t>485</a:t>
            </a:r>
            <a:r>
              <a:rPr lang="sv-SE" sz="2000" b="1" dirty="0">
                <a:solidFill>
                  <a:srgbClr val="92D050"/>
                </a:solidFill>
              </a:rPr>
              <a:t>07</a:t>
            </a:r>
          </a:p>
          <a:p>
            <a:pPr>
              <a:buFontTx/>
              <a:buNone/>
            </a:pPr>
            <a:r>
              <a:rPr lang="sv-SE" sz="2000" dirty="0"/>
              <a:t>	</a:t>
            </a:r>
            <a:r>
              <a:rPr lang="sv-SE" sz="2000" b="1" dirty="0" err="1"/>
              <a:t>Em</a:t>
            </a:r>
            <a:r>
              <a:rPr lang="sv-SE" sz="2000" b="1" dirty="0" err="1">
                <a:solidFill>
                  <a:srgbClr val="FF0000"/>
                </a:solidFill>
              </a:rPr>
              <a:t>-c</a:t>
            </a:r>
            <a:r>
              <a:rPr lang="sv-SE" sz="2000" b="1" dirty="0" err="1"/>
              <a:t>:oe</a:t>
            </a:r>
            <a:r>
              <a:rPr lang="sv-SE" sz="2000" dirty="0">
                <a:solidFill>
                  <a:schemeClr val="hlink"/>
                </a:solidFill>
              </a:rPr>
              <a:t> </a:t>
            </a:r>
          </a:p>
          <a:p>
            <a:pPr>
              <a:buFontTx/>
              <a:buNone/>
            </a:pPr>
            <a:endParaRPr lang="sv-SE" sz="2000" dirty="0">
              <a:solidFill>
                <a:schemeClr val="hlink"/>
              </a:solidFill>
            </a:endParaRPr>
          </a:p>
          <a:p>
            <a:pPr>
              <a:buFontTx/>
              <a:buNone/>
            </a:pPr>
            <a:r>
              <a:rPr lang="sv-SE" sz="2000" dirty="0"/>
              <a:t>349.</a:t>
            </a:r>
            <a:r>
              <a:rPr lang="sv-SE" sz="2000" b="1" dirty="0">
                <a:solidFill>
                  <a:srgbClr val="FF0000"/>
                </a:solidFill>
              </a:rPr>
              <a:t>485    </a:t>
            </a:r>
            <a:r>
              <a:rPr lang="sv-SE" sz="2000" b="1" dirty="0" smtClean="0">
                <a:solidFill>
                  <a:srgbClr val="FF0000"/>
                </a:solidFill>
              </a:rPr>
              <a:t>	</a:t>
            </a:r>
            <a:r>
              <a:rPr lang="sv-SE" sz="2000" dirty="0" smtClean="0"/>
              <a:t>Svensk </a:t>
            </a:r>
            <a:r>
              <a:rPr lang="sv-SE" sz="2000" dirty="0"/>
              <a:t>juridik</a:t>
            </a:r>
          </a:p>
          <a:p>
            <a:pPr>
              <a:buFontTx/>
              <a:buNone/>
            </a:pPr>
            <a:r>
              <a:rPr lang="sv-SE" dirty="0" smtClean="0"/>
              <a:t>344.</a:t>
            </a:r>
            <a:r>
              <a:rPr lang="sv-SE" b="1" dirty="0" smtClean="0">
                <a:solidFill>
                  <a:srgbClr val="FF0000"/>
                </a:solidFill>
              </a:rPr>
              <a:t>485</a:t>
            </a:r>
            <a:r>
              <a:rPr lang="sv-SE" b="1" dirty="0" smtClean="0">
                <a:solidFill>
                  <a:srgbClr val="92D050"/>
                </a:solidFill>
              </a:rPr>
              <a:t>01</a:t>
            </a:r>
            <a:r>
              <a:rPr lang="sv-SE" b="1" dirty="0" smtClean="0">
                <a:solidFill>
                  <a:srgbClr val="7030A0"/>
                </a:solidFill>
              </a:rPr>
              <a:t>0262</a:t>
            </a:r>
            <a:r>
              <a:rPr lang="sv-SE" sz="2000" b="1" dirty="0" smtClean="0">
                <a:solidFill>
                  <a:srgbClr val="7030A0"/>
                </a:solidFill>
              </a:rPr>
              <a:t>   	</a:t>
            </a:r>
            <a:r>
              <a:rPr lang="sv-SE" sz="2000" dirty="0" smtClean="0"/>
              <a:t>Arbetsrätt– Sverige -- utredning</a:t>
            </a:r>
            <a:endParaRPr lang="sv-SE" sz="2000" dirty="0"/>
          </a:p>
          <a:p>
            <a:pPr>
              <a:buFontTx/>
              <a:buNone/>
            </a:pPr>
            <a:r>
              <a:rPr lang="sv-SE" sz="2000" dirty="0"/>
              <a:t>346.</a:t>
            </a:r>
            <a:r>
              <a:rPr lang="sv-SE" sz="2000" b="1" dirty="0">
                <a:solidFill>
                  <a:srgbClr val="FF0000"/>
                </a:solidFill>
              </a:rPr>
              <a:t>73</a:t>
            </a:r>
            <a:r>
              <a:rPr lang="sv-SE" sz="2000" b="1" dirty="0">
                <a:solidFill>
                  <a:srgbClr val="92D050"/>
                </a:solidFill>
              </a:rPr>
              <a:t>017</a:t>
            </a:r>
            <a:r>
              <a:rPr lang="sv-SE" sz="2000" dirty="0"/>
              <a:t>   </a:t>
            </a:r>
            <a:r>
              <a:rPr lang="sv-SE" sz="2000" dirty="0" smtClean="0"/>
              <a:t>	Familjerätt </a:t>
            </a:r>
            <a:r>
              <a:rPr lang="sv-SE" sz="2000" dirty="0"/>
              <a:t>– Förenta staterna</a:t>
            </a:r>
          </a:p>
          <a:p>
            <a:pPr>
              <a:buFontTx/>
              <a:buNone/>
            </a:pPr>
            <a:endParaRPr lang="sv-SE" sz="2000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sv-SE" sz="2000" dirty="0">
              <a:solidFill>
                <a:schemeClr val="hlink"/>
              </a:solidFill>
            </a:endParaRPr>
          </a:p>
          <a:p>
            <a:endParaRPr lang="sv-SE" sz="2000" dirty="0"/>
          </a:p>
          <a:p>
            <a:endParaRPr lang="sv-SE" sz="2000" dirty="0"/>
          </a:p>
        </p:txBody>
      </p:sp>
      <p:pic>
        <p:nvPicPr>
          <p:cNvPr id="3" name="Platshållare för innehåll 2" descr="Bokomslag för Juridik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296" y="1070458"/>
            <a:ext cx="2438906" cy="3510283"/>
          </a:xfrm>
        </p:spPr>
      </p:pic>
    </p:spTree>
    <p:extLst>
      <p:ext uri="{BB962C8B-B14F-4D97-AF65-F5344CB8AC3E}">
        <p14:creationId xmlns:p14="http://schemas.microsoft.com/office/powerpoint/2010/main" val="22118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350 - Offentlig förvaltning och militärvetenskap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838200" y="2423304"/>
            <a:ext cx="5133975" cy="4025900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sv-SE" dirty="0" smtClean="0"/>
              <a:t>350	   Offentlig </a:t>
            </a:r>
            <a:r>
              <a:rPr lang="sv-SE" dirty="0" smtClean="0"/>
              <a:t>förvaltning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sv-SE" dirty="0" smtClean="0"/>
              <a:t>352-354	   Särskilda ämnen inom offentlig förvaltning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sv-SE" dirty="0" smtClean="0"/>
              <a:t>355-359	   </a:t>
            </a:r>
            <a:r>
              <a:rPr lang="sv-SE" dirty="0" smtClean="0"/>
              <a:t>Militärvetenskap</a:t>
            </a:r>
          </a:p>
          <a:p>
            <a:pPr marL="0" indent="0">
              <a:buClr>
                <a:schemeClr val="tx1"/>
              </a:buClr>
              <a:buNone/>
            </a:pPr>
            <a:endParaRPr lang="sv-SE" dirty="0" smtClean="0"/>
          </a:p>
          <a:p>
            <a:pPr marL="0" indent="0">
              <a:buClr>
                <a:schemeClr val="tx1"/>
              </a:buClr>
              <a:buNone/>
            </a:pPr>
            <a:r>
              <a:rPr lang="sv-SE" dirty="0"/>
              <a:t>353.6 </a:t>
            </a:r>
            <a:r>
              <a:rPr lang="sv-SE" dirty="0" smtClean="0"/>
              <a:t>	  Offentlig </a:t>
            </a:r>
            <a:r>
              <a:rPr lang="sv-SE" dirty="0"/>
              <a:t>förvaltning </a:t>
            </a:r>
            <a:r>
              <a:rPr lang="sv-SE" dirty="0" smtClean="0"/>
              <a:t>av </a:t>
            </a:r>
            <a:r>
              <a:rPr lang="sv-SE" dirty="0"/>
              <a:t>hälso- och </a:t>
            </a:r>
            <a:r>
              <a:rPr lang="sv-SE" dirty="0" smtClean="0"/>
              <a:t>sjukvård</a:t>
            </a:r>
            <a:br>
              <a:rPr lang="sv-SE" dirty="0" smtClean="0"/>
            </a:br>
            <a:endParaRPr lang="sv-SE" dirty="0"/>
          </a:p>
          <a:p>
            <a:pPr marL="0" indent="0">
              <a:buNone/>
            </a:pPr>
            <a:r>
              <a:rPr lang="sv-SE" dirty="0" smtClean="0"/>
              <a:t>357.1</a:t>
            </a:r>
            <a:r>
              <a:rPr lang="sv-SE" b="1" dirty="0" smtClean="0">
                <a:solidFill>
                  <a:schemeClr val="bg2"/>
                </a:solidFill>
              </a:rPr>
              <a:t>09</a:t>
            </a:r>
            <a:r>
              <a:rPr lang="sv-SE" b="1" dirty="0" smtClean="0">
                <a:solidFill>
                  <a:srgbClr val="FF0000"/>
                </a:solidFill>
              </a:rPr>
              <a:t>4864	</a:t>
            </a:r>
            <a:r>
              <a:rPr lang="sv-SE" dirty="0" smtClean="0"/>
              <a:t>Kavalleri </a:t>
            </a:r>
            <a:r>
              <a:rPr lang="sv-SE" dirty="0"/>
              <a:t>- Småland</a:t>
            </a:r>
          </a:p>
          <a:p>
            <a:pPr marL="0" indent="0">
              <a:buClr>
                <a:schemeClr val="tx1"/>
              </a:buClr>
              <a:buNone/>
            </a:pPr>
            <a:endParaRPr lang="sv-SE" dirty="0" smtClean="0"/>
          </a:p>
          <a:p>
            <a:pPr marL="0" indent="0">
              <a:buClr>
                <a:schemeClr val="tx1"/>
              </a:buClr>
              <a:buNone/>
            </a:pPr>
            <a:endParaRPr lang="sv-SE" dirty="0"/>
          </a:p>
          <a:p>
            <a:pPr marL="0" indent="0">
              <a:buClr>
                <a:schemeClr val="tx1"/>
              </a:buClr>
              <a:buNone/>
            </a:pPr>
            <a:r>
              <a:rPr lang="sv-SE" dirty="0" smtClean="0"/>
              <a:t>				</a:t>
            </a:r>
            <a:endParaRPr lang="sv-SE" dirty="0"/>
          </a:p>
        </p:txBody>
      </p:sp>
      <p:pic>
        <p:nvPicPr>
          <p:cNvPr id="4" name="Platshållare för innehåll 3" descr="Bokomslag Kungl. Smålands husarregemente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339" y="2423304"/>
            <a:ext cx="2528358" cy="3625998"/>
          </a:xfrm>
        </p:spPr>
      </p:pic>
    </p:spTree>
    <p:extLst>
      <p:ext uri="{BB962C8B-B14F-4D97-AF65-F5344CB8AC3E}">
        <p14:creationId xmlns:p14="http://schemas.microsoft.com/office/powerpoint/2010/main" val="19511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360 - Sociala </a:t>
            </a:r>
            <a:r>
              <a:rPr lang="sv-SE" dirty="0"/>
              <a:t>problem &amp; sociala </a:t>
            </a:r>
            <a:r>
              <a:rPr lang="sv-SE" dirty="0" smtClean="0"/>
              <a:t>tjänster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sv-SE" sz="2000" dirty="0" smtClean="0"/>
              <a:t>361	Sociala problem och tjänster (socialt arbete, socialtjänst)</a:t>
            </a:r>
          </a:p>
          <a:p>
            <a:pPr marL="0" indent="0">
              <a:buNone/>
            </a:pPr>
            <a:r>
              <a:rPr lang="sv-SE" sz="2000" dirty="0" smtClean="0"/>
              <a:t>362	</a:t>
            </a:r>
            <a:r>
              <a:rPr lang="sv-SE" dirty="0" smtClean="0"/>
              <a:t>Sociala </a:t>
            </a:r>
            <a:r>
              <a:rPr lang="sv-SE" dirty="0"/>
              <a:t>problem och sociala tjänster till </a:t>
            </a:r>
            <a:r>
              <a:rPr lang="sv-SE" dirty="0" smtClean="0"/>
              <a:t>grupper (sjukdomar, fattiga, äldre, unga)</a:t>
            </a:r>
            <a:endParaRPr lang="sv-SE" sz="2000" dirty="0" smtClean="0"/>
          </a:p>
          <a:p>
            <a:pPr marL="0" indent="0">
              <a:buClr>
                <a:schemeClr val="tx1"/>
              </a:buClr>
              <a:buNone/>
            </a:pPr>
            <a:r>
              <a:rPr lang="sv-SE" sz="2000" dirty="0" smtClean="0"/>
              <a:t>363	Övriga  samhällsproblem och tjänster (säkerhet, polis, boende, miljö, befolkning, 	livsmedelsförsörjning)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sv-SE" sz="2000" dirty="0" smtClean="0"/>
              <a:t>364	Kriminologi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sv-SE" sz="2000" dirty="0" smtClean="0"/>
              <a:t>365	Kriminalvårdsanstalter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sv-SE" sz="2000" dirty="0" smtClean="0"/>
              <a:t>366	Hemliga föreningar och sällskap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sv-SE" sz="2000" dirty="0" smtClean="0"/>
              <a:t>367 	Allmänna föreningar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sv-SE" sz="2000" dirty="0" smtClean="0"/>
              <a:t>368 	Försäkring (även socialförsäkringar)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sv-SE" sz="2000" dirty="0" smtClean="0"/>
              <a:t>369	Föreningar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3470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370 - Utbildning – exempel 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1834696"/>
            <a:ext cx="6706316" cy="40259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sv-SE" sz="2000" dirty="0" smtClean="0"/>
              <a:t>Flickskolan </a:t>
            </a:r>
            <a:r>
              <a:rPr lang="sv-SE" sz="2000" dirty="0"/>
              <a:t>historia i Sverige     </a:t>
            </a:r>
            <a:r>
              <a:rPr lang="sv-SE" sz="2000" b="1" dirty="0" smtClean="0"/>
              <a:t>371.822</a:t>
            </a:r>
            <a:r>
              <a:rPr lang="sv-SE" sz="2000" b="1" dirty="0" smtClean="0">
                <a:solidFill>
                  <a:srgbClr val="0070C0"/>
                </a:solidFill>
              </a:rPr>
              <a:t>09</a:t>
            </a:r>
            <a:r>
              <a:rPr lang="sv-SE" sz="2000" b="1" dirty="0" smtClean="0">
                <a:solidFill>
                  <a:srgbClr val="FF0000"/>
                </a:solidFill>
              </a:rPr>
              <a:t>485</a:t>
            </a:r>
          </a:p>
          <a:p>
            <a:pPr eaLnBrk="1" hangingPunct="1">
              <a:buClr>
                <a:schemeClr val="tx1"/>
              </a:buClr>
            </a:pPr>
            <a:endParaRPr lang="sv-SE" sz="2000" b="1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tx1"/>
              </a:buClr>
            </a:pPr>
            <a:endParaRPr lang="sv-SE" sz="2000" b="1" dirty="0" smtClean="0">
              <a:solidFill>
                <a:srgbClr val="FF0000"/>
              </a:solidFill>
            </a:endParaRPr>
          </a:p>
          <a:p>
            <a:pPr eaLnBrk="1" hangingPunct="1">
              <a:buClr>
                <a:schemeClr val="tx1"/>
              </a:buClr>
            </a:pPr>
            <a:endParaRPr lang="sv-SE" sz="2000" b="1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tx1"/>
              </a:buClr>
            </a:pPr>
            <a:endParaRPr lang="sv-SE" sz="2000" b="1" dirty="0" smtClean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</a:pPr>
            <a:r>
              <a:rPr lang="sv-SE" sz="2000" dirty="0"/>
              <a:t>Utbildningens historia i Sverige </a:t>
            </a:r>
            <a:r>
              <a:rPr lang="sv-SE" sz="2000" b="1" dirty="0"/>
              <a:t>370.9</a:t>
            </a:r>
            <a:r>
              <a:rPr lang="sv-SE" sz="2000" b="1" dirty="0">
                <a:solidFill>
                  <a:srgbClr val="FF0000"/>
                </a:solidFill>
              </a:rPr>
              <a:t>485</a:t>
            </a:r>
            <a:r>
              <a:rPr lang="sv-SE" sz="2000" dirty="0"/>
              <a:t> </a:t>
            </a:r>
          </a:p>
          <a:p>
            <a:pPr eaLnBrk="1" hangingPunct="1">
              <a:buClr>
                <a:schemeClr val="tx1"/>
              </a:buClr>
            </a:pPr>
            <a:r>
              <a:rPr lang="sv-SE" sz="2000" dirty="0"/>
              <a:t>Folkskolans historia i Sverige 	 </a:t>
            </a:r>
            <a:r>
              <a:rPr lang="sv-SE" sz="2000" b="1" dirty="0"/>
              <a:t>372.9</a:t>
            </a:r>
            <a:r>
              <a:rPr lang="sv-SE" sz="2000" b="1" dirty="0">
                <a:solidFill>
                  <a:srgbClr val="FF0000"/>
                </a:solidFill>
              </a:rPr>
              <a:t>485</a:t>
            </a:r>
          </a:p>
          <a:p>
            <a:pPr eaLnBrk="1" hangingPunct="1"/>
            <a:endParaRPr lang="sv-SE" sz="2000" dirty="0"/>
          </a:p>
        </p:txBody>
      </p:sp>
      <p:pic>
        <p:nvPicPr>
          <p:cNvPr id="5" name="Platshållare för innehåll 4" descr="Gruppbild med äldre flickor från en flickskola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16" y="1834696"/>
            <a:ext cx="3690176" cy="2596554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75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/>
              <a:t>400</a:t>
            </a:r>
            <a:r>
              <a:rPr lang="sv-SE"/>
              <a:t> Språk + tabell 4 + tabell 6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400 =  F 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Språk som indelningsgrund</a:t>
            </a:r>
          </a:p>
          <a:p>
            <a:pPr marL="0" indent="0">
              <a:buNone/>
            </a:pPr>
            <a:r>
              <a:rPr lang="sv-SE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 4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språkvetenskapliga tillägg - jämför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tilläggsbeteckningar för F</a:t>
            </a:r>
          </a:p>
          <a:p>
            <a:pPr marL="0" indent="0">
              <a:buNone/>
            </a:pPr>
            <a:r>
              <a:rPr lang="sv-SE" sz="2000" b="1" dirty="0">
                <a:solidFill>
                  <a:srgbClr val="F45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 6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- alla språk.  Språk som en aspekt på ett ämne (t.ex. vid bibelöversättningar, tvåspråkiga lexikon)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</a:p>
          <a:p>
            <a:pPr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420 	  Engelska		220.5</a:t>
            </a:r>
            <a:r>
              <a:rPr lang="sv-SE" sz="2000" b="1" dirty="0">
                <a:solidFill>
                  <a:srgbClr val="F454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397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Bibeln på svenska</a:t>
            </a: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439.7   Svenska		439.7</a:t>
            </a:r>
            <a:r>
              <a:rPr lang="sv-SE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sv-SE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Svenska för gymnasiet</a:t>
            </a:r>
          </a:p>
          <a:p>
            <a:pPr>
              <a:buFontTx/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492.83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Tigrinska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		    (Lärobok)</a:t>
            </a:r>
          </a:p>
          <a:p>
            <a:pPr>
              <a:buFontTx/>
              <a:buNone/>
            </a:pPr>
            <a:r>
              <a:rPr lang="sv-SE" sz="2000" b="1" dirty="0"/>
              <a:t>	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6940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T4—7  Geografiskt tillägg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427.9</a:t>
            </a:r>
            <a:r>
              <a:rPr lang="sv-SE" sz="2000" b="1" kern="0" dirty="0">
                <a:solidFill>
                  <a:srgbClr val="FF0000"/>
                </a:solidFill>
              </a:rPr>
              <a:t>421   </a:t>
            </a:r>
            <a:r>
              <a:rPr lang="sv-SE" sz="2000" b="1" kern="0" dirty="0">
                <a:solidFill>
                  <a:srgbClr val="000000"/>
                </a:solidFill>
              </a:rPr>
              <a:t>Cockney, engelsk dialekt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/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427.94-427.99   Historiska och geografiska varianter, moderna </a:t>
            </a:r>
            <a:endParaRPr lang="sv-SE" sz="2000" kern="0" dirty="0" smtClean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i</a:t>
            </a:r>
            <a:r>
              <a:rPr lang="sv-SE" sz="2000" kern="0" dirty="0" smtClean="0">
                <a:solidFill>
                  <a:srgbClr val="000000"/>
                </a:solidFill>
              </a:rPr>
              <a:t>cke-geografiska varianter </a:t>
            </a:r>
            <a:r>
              <a:rPr lang="sv-SE" sz="2000" kern="0" dirty="0">
                <a:solidFill>
                  <a:srgbClr val="000000"/>
                </a:solidFill>
              </a:rPr>
              <a:t>av engelska i särskilda…</a:t>
            </a:r>
          </a:p>
          <a:p>
            <a:pPr marL="457200" lvl="0" indent="-45720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lain" startAt="427"/>
            </a:pPr>
            <a:endParaRPr lang="sv-SE" sz="2000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Tillfoga till 427.9 notation </a:t>
            </a:r>
            <a:r>
              <a:rPr lang="sv-SE" sz="2000" kern="0" dirty="0">
                <a:solidFill>
                  <a:srgbClr val="000000"/>
                </a:solidFill>
                <a:hlinkClick r:id="rId2" action="ppaction://hlinkfile" tooltip="Moderna världen; utomjordiska världar"/>
              </a:rPr>
              <a:t>T2--4-T2--9</a:t>
            </a:r>
            <a:r>
              <a:rPr lang="sv-SE" sz="2000" kern="0" dirty="0">
                <a:solidFill>
                  <a:srgbClr val="000000"/>
                </a:solidFill>
              </a:rPr>
              <a:t> från tabell 2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T2—</a:t>
            </a:r>
            <a:r>
              <a:rPr lang="sv-SE" sz="2000" b="1" kern="0" dirty="0">
                <a:solidFill>
                  <a:srgbClr val="FF0000"/>
                </a:solidFill>
              </a:rPr>
              <a:t>421</a:t>
            </a:r>
            <a:r>
              <a:rPr lang="sv-SE" sz="2000" kern="0" dirty="0">
                <a:solidFill>
                  <a:srgbClr val="000000"/>
                </a:solidFill>
              </a:rPr>
              <a:t> London</a:t>
            </a:r>
          </a:p>
          <a:p>
            <a:pPr>
              <a:buClrTx/>
            </a:pPr>
            <a:endParaRPr lang="sv-SE" dirty="0"/>
          </a:p>
        </p:txBody>
      </p:sp>
      <p:pic>
        <p:nvPicPr>
          <p:cNvPr id="8" name="Platshållare för innehåll 7" descr="Big Ben  i London.&#10;&#10;http://commons.wikimedia.org/wiki/File%3ALondon_Big_Ben_Phone_box.jpg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50" y="1025033"/>
            <a:ext cx="2875529" cy="3850974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82BC-9008-464E-B10F-A201F66A3418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996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500 Naturvetenskap (1)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 smtClean="0"/>
              <a:t>500 	Naturvetenskap</a:t>
            </a:r>
            <a:r>
              <a:rPr lang="sv-SE" sz="2000" dirty="0"/>
              <a:t>					</a:t>
            </a:r>
            <a:r>
              <a:rPr lang="sv-SE" sz="2000" dirty="0" smtClean="0"/>
              <a:t>U</a:t>
            </a:r>
          </a:p>
          <a:p>
            <a:pPr marL="0" indent="0">
              <a:buNone/>
            </a:pPr>
            <a:r>
              <a:rPr lang="sv-SE" sz="2000" dirty="0" smtClean="0"/>
              <a:t>510	Matematik</a:t>
            </a:r>
            <a:r>
              <a:rPr lang="sv-SE" sz="2000" dirty="0"/>
              <a:t>					</a:t>
            </a:r>
            <a:r>
              <a:rPr lang="sv-SE" sz="2000" dirty="0" smtClean="0"/>
              <a:t>T</a:t>
            </a:r>
            <a:endParaRPr lang="sv-SE" sz="2000" dirty="0"/>
          </a:p>
          <a:p>
            <a:pPr marL="0" indent="0">
              <a:buNone/>
            </a:pPr>
            <a:r>
              <a:rPr lang="sv-SE" sz="2000" dirty="0" smtClean="0"/>
              <a:t>520	Astronomi</a:t>
            </a:r>
            <a:r>
              <a:rPr lang="sv-SE" sz="2000" dirty="0"/>
              <a:t>					</a:t>
            </a:r>
            <a:r>
              <a:rPr lang="sv-SE" sz="2000" dirty="0" err="1" smtClean="0"/>
              <a:t>Ua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530  </a:t>
            </a:r>
            <a:r>
              <a:rPr lang="sv-SE" sz="2000" dirty="0" smtClean="0"/>
              <a:t>	Fysik</a:t>
            </a:r>
            <a:r>
              <a:rPr lang="sv-SE" sz="2000" dirty="0"/>
              <a:t>						</a:t>
            </a:r>
            <a:r>
              <a:rPr lang="sv-SE" sz="2000" dirty="0" err="1"/>
              <a:t>Ucc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540   </a:t>
            </a:r>
            <a:r>
              <a:rPr lang="sv-SE" sz="2000" dirty="0" smtClean="0"/>
              <a:t>	Kemi</a:t>
            </a:r>
            <a:r>
              <a:rPr lang="sv-SE" sz="2000" dirty="0"/>
              <a:t>						</a:t>
            </a:r>
            <a:r>
              <a:rPr lang="sv-SE" sz="2000" dirty="0" err="1"/>
              <a:t>Uce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550   </a:t>
            </a:r>
            <a:r>
              <a:rPr lang="sv-SE" sz="2000" dirty="0" smtClean="0"/>
              <a:t>	Geovetenskaper </a:t>
            </a:r>
            <a:r>
              <a:rPr lang="sv-SE" sz="2000" dirty="0"/>
              <a:t>&amp; geologi			</a:t>
            </a:r>
            <a:r>
              <a:rPr lang="sv-SE" sz="2000" dirty="0" err="1" smtClean="0"/>
              <a:t>Ud</a:t>
            </a:r>
            <a:r>
              <a:rPr lang="sv-SE" sz="2000" dirty="0"/>
              <a:t>, </a:t>
            </a:r>
            <a:r>
              <a:rPr lang="sv-SE" sz="2000" dirty="0" err="1"/>
              <a:t>Ub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560  </a:t>
            </a:r>
            <a:r>
              <a:rPr lang="sv-SE" sz="2000" dirty="0" smtClean="0"/>
              <a:t>	Fossiler </a:t>
            </a:r>
            <a:r>
              <a:rPr lang="sv-SE" sz="2000" dirty="0"/>
              <a:t>&amp; förhistoriskt liv			</a:t>
            </a:r>
            <a:r>
              <a:rPr lang="sv-SE" sz="2000" dirty="0" err="1" smtClean="0"/>
              <a:t>Udb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570  </a:t>
            </a:r>
            <a:r>
              <a:rPr lang="sv-SE" sz="2000" dirty="0" smtClean="0"/>
              <a:t>	Biologi</a:t>
            </a:r>
            <a:r>
              <a:rPr lang="sv-SE" sz="2000" dirty="0"/>
              <a:t>						</a:t>
            </a:r>
            <a:r>
              <a:rPr lang="sv-SE" sz="2000" dirty="0" err="1"/>
              <a:t>Ue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580  </a:t>
            </a:r>
            <a:r>
              <a:rPr lang="sv-SE" sz="2000" dirty="0" smtClean="0"/>
              <a:t>	Växter </a:t>
            </a:r>
            <a:r>
              <a:rPr lang="sv-SE" sz="2000" dirty="0"/>
              <a:t>(botanik)				</a:t>
            </a:r>
            <a:r>
              <a:rPr lang="sv-SE" sz="2000" dirty="0" smtClean="0"/>
              <a:t>	</a:t>
            </a:r>
            <a:r>
              <a:rPr lang="sv-SE" sz="2000" dirty="0" err="1" smtClean="0"/>
              <a:t>Uf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590   </a:t>
            </a:r>
            <a:r>
              <a:rPr lang="sv-SE" sz="2000" dirty="0" smtClean="0"/>
              <a:t>	Djur </a:t>
            </a:r>
            <a:r>
              <a:rPr lang="sv-SE" sz="2000" dirty="0"/>
              <a:t>(zoologi)					</a:t>
            </a:r>
            <a:r>
              <a:rPr lang="sv-SE" sz="2000" dirty="0" err="1"/>
              <a:t>Ug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0418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500</a:t>
            </a:r>
            <a:r>
              <a:rPr lang="sv-SE" dirty="0"/>
              <a:t> </a:t>
            </a:r>
            <a:r>
              <a:rPr lang="sv-SE" dirty="0" smtClean="0"/>
              <a:t>Naturvetenskap (2)</a:t>
            </a:r>
            <a:endParaRPr lang="sv-SE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500 = U  Naturvetenskap</a:t>
            </a:r>
            <a:br>
              <a:rPr lang="sv-SE" sz="2400" b="1" dirty="0">
                <a:latin typeface="Calibri" pitchFamily="34" charset="0"/>
              </a:rPr>
            </a:br>
            <a:r>
              <a:rPr lang="sv-SE" sz="2400" b="1" dirty="0">
                <a:latin typeface="Calibri" pitchFamily="34" charset="0"/>
              </a:rPr>
              <a:t>           T   Matematik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Uh 363.7 och  333.7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512.9        Algebrans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grunder</a:t>
            </a:r>
            <a:endParaRPr lang="sv-S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583.644   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Rosor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567.9153 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Stegosaurus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 smtClean="0"/>
              <a:t>599.668    Noshörning</a:t>
            </a:r>
            <a:endParaRPr lang="sv-SE" sz="2000" dirty="0"/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latshållare för innehåll 2" descr="Noshörning som betar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47" y="2220083"/>
            <a:ext cx="3938016" cy="3005328"/>
          </a:xfrm>
        </p:spPr>
      </p:pic>
    </p:spTree>
    <p:extLst>
      <p:ext uri="{BB962C8B-B14F-4D97-AF65-F5344CB8AC3E}">
        <p14:creationId xmlns:p14="http://schemas.microsoft.com/office/powerpoint/2010/main" val="24529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500 Naturvetenskap (3)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570 Biologi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Biologi är olika i systemen 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DDK utgår från biologiska processer 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SAB efter typ av organism</a:t>
            </a:r>
          </a:p>
          <a:p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572 	 Biokemi		Ue.03	     Anatomi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572.86   DNA			Ue.03916  DNA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85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Allmänt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DDK bygger på siffror</a:t>
            </a:r>
          </a:p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SAB bygger på bokstäver </a:t>
            </a:r>
          </a:p>
          <a:p>
            <a:pPr>
              <a:buClrTx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DDK är indelat i 10 huvudklasser, därefter vidareuppdelning.</a:t>
            </a:r>
          </a:p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SAB är uppbyggt i 25 huvudavdelningar, därefter vidareuppdelning.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I båda systemen kan ett ämne förekomma i flera discipliner</a:t>
            </a:r>
          </a:p>
        </p:txBody>
      </p:sp>
    </p:spTree>
    <p:extLst>
      <p:ext uri="{BB962C8B-B14F-4D97-AF65-F5344CB8AC3E}">
        <p14:creationId xmlns:p14="http://schemas.microsoft.com/office/powerpoint/2010/main" val="30311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598 - Fåglar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3"/>
          </p:nvPr>
        </p:nvSpPr>
        <p:spPr>
          <a:xfrm>
            <a:off x="838200" y="1733550"/>
            <a:ext cx="5133975" cy="438785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598.</a:t>
            </a:r>
            <a:r>
              <a:rPr lang="sv-SE" b="1" dirty="0">
                <a:solidFill>
                  <a:schemeClr val="bg2"/>
                </a:solidFill>
              </a:rPr>
              <a:t>09</a:t>
            </a:r>
            <a:r>
              <a:rPr lang="sv-SE" b="1" dirty="0">
                <a:solidFill>
                  <a:srgbClr val="FF0000"/>
                </a:solidFill>
              </a:rPr>
              <a:t>485  </a:t>
            </a:r>
            <a:r>
              <a:rPr lang="sv-SE" b="1" dirty="0" smtClean="0">
                <a:solidFill>
                  <a:srgbClr val="FF0000"/>
                </a:solidFill>
              </a:rPr>
              <a:t>	</a:t>
            </a:r>
            <a:r>
              <a:rPr lang="sv-SE" b="1" dirty="0" smtClean="0"/>
              <a:t>Fåglar </a:t>
            </a:r>
            <a:r>
              <a:rPr lang="sv-SE" b="1" dirty="0"/>
              <a:t>- Sverige</a:t>
            </a:r>
          </a:p>
          <a:p>
            <a:pPr marL="0" indent="0">
              <a:buNone/>
            </a:pPr>
            <a:endParaRPr lang="sv-SE" b="1" dirty="0" smtClean="0"/>
          </a:p>
          <a:p>
            <a:pPr marL="0" indent="0">
              <a:buNone/>
            </a:pPr>
            <a:endParaRPr lang="sv-SE" b="1" dirty="0"/>
          </a:p>
          <a:p>
            <a:pPr marL="0" indent="0">
              <a:buNone/>
            </a:pPr>
            <a:r>
              <a:rPr lang="sv-SE" b="1" dirty="0" smtClean="0"/>
              <a:t>598.07234</a:t>
            </a:r>
            <a:r>
              <a:rPr lang="sv-SE" b="1" dirty="0" smtClean="0">
                <a:solidFill>
                  <a:srgbClr val="FF0000"/>
                </a:solidFill>
              </a:rPr>
              <a:t>485   	</a:t>
            </a:r>
            <a:r>
              <a:rPr lang="sv-SE" b="1" dirty="0" smtClean="0"/>
              <a:t>Fågelskådning </a:t>
            </a:r>
            <a:r>
              <a:rPr lang="sv-SE" b="1" dirty="0" smtClean="0"/>
              <a:t>– Sverige</a:t>
            </a:r>
          </a:p>
          <a:p>
            <a:pPr marL="0" indent="0">
              <a:buNone/>
            </a:pPr>
            <a:endParaRPr lang="sv-SE" dirty="0">
              <a:solidFill>
                <a:srgbClr val="FF0000"/>
              </a:solidFill>
            </a:endParaRPr>
          </a:p>
        </p:txBody>
      </p:sp>
      <p:pic>
        <p:nvPicPr>
          <p:cNvPr id="3" name="Platshållare för innehåll 2" descr="Bokomslag fågelskådni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82" y="1946918"/>
            <a:ext cx="2751432" cy="3961113"/>
          </a:xfrm>
        </p:spPr>
      </p:pic>
    </p:spTree>
    <p:extLst>
      <p:ext uri="{BB962C8B-B14F-4D97-AF65-F5344CB8AC3E}">
        <p14:creationId xmlns:p14="http://schemas.microsoft.com/office/powerpoint/2010/main" val="28709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199" y="736601"/>
            <a:ext cx="10863943" cy="777874"/>
          </a:xfrm>
        </p:spPr>
        <p:txBody>
          <a:bodyPr/>
          <a:lstStyle/>
          <a:p>
            <a:r>
              <a:rPr lang="sv-SE" dirty="0"/>
              <a:t>6</a:t>
            </a:r>
            <a:r>
              <a:rPr lang="sv-SE" dirty="0" smtClean="0"/>
              <a:t>00 Teknik </a:t>
            </a:r>
            <a:r>
              <a:rPr lang="sv-SE" dirty="0"/>
              <a:t>(tillämpade vetenskaper</a:t>
            </a:r>
            <a:r>
              <a:rPr lang="sv-SE" dirty="0" smtClean="0"/>
              <a:t>) (1)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/>
              <a:t>600  </a:t>
            </a:r>
            <a:r>
              <a:rPr lang="sv-SE" sz="2000" dirty="0" smtClean="0"/>
              <a:t>	Teknik</a:t>
            </a:r>
            <a:r>
              <a:rPr lang="sv-SE" sz="2000" dirty="0"/>
              <a:t>						P</a:t>
            </a:r>
          </a:p>
          <a:p>
            <a:pPr marL="0" indent="0">
              <a:buNone/>
            </a:pPr>
            <a:r>
              <a:rPr lang="sv-SE" sz="2000" dirty="0"/>
              <a:t>610   </a:t>
            </a:r>
            <a:r>
              <a:rPr lang="sv-SE" sz="2000" dirty="0" smtClean="0"/>
              <a:t>	Medicin </a:t>
            </a:r>
            <a:r>
              <a:rPr lang="sv-SE" sz="2000" dirty="0"/>
              <a:t>&amp; hälsa					V</a:t>
            </a:r>
          </a:p>
          <a:p>
            <a:pPr marL="0" indent="0">
              <a:buNone/>
            </a:pPr>
            <a:r>
              <a:rPr lang="sv-SE" sz="2000" dirty="0"/>
              <a:t>620  </a:t>
            </a:r>
            <a:r>
              <a:rPr lang="sv-SE" sz="2000" dirty="0" smtClean="0"/>
              <a:t>	Ingenjörsvetenskaper</a:t>
            </a:r>
            <a:r>
              <a:rPr lang="sv-SE" sz="2000" dirty="0"/>
              <a:t>				P, Pa, </a:t>
            </a:r>
            <a:r>
              <a:rPr lang="sv-SE" sz="2000" dirty="0" err="1"/>
              <a:t>Pb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630  </a:t>
            </a:r>
            <a:r>
              <a:rPr lang="sv-SE" sz="2000" dirty="0" smtClean="0"/>
              <a:t>	Jordbruk</a:t>
            </a:r>
            <a:r>
              <a:rPr lang="sv-SE" sz="2000" dirty="0"/>
              <a:t>					</a:t>
            </a:r>
            <a:r>
              <a:rPr lang="sv-SE" sz="2000" dirty="0" err="1" smtClean="0"/>
              <a:t>Qd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640   </a:t>
            </a:r>
            <a:r>
              <a:rPr lang="sv-SE" sz="2000" dirty="0" smtClean="0"/>
              <a:t>	Hemkunskap </a:t>
            </a:r>
            <a:r>
              <a:rPr lang="sv-SE" sz="2000" dirty="0"/>
              <a:t>&amp; familjekunskap			</a:t>
            </a:r>
            <a:r>
              <a:rPr lang="sv-SE" sz="2000" dirty="0" err="1"/>
              <a:t>Qc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650   </a:t>
            </a:r>
            <a:r>
              <a:rPr lang="sv-SE" sz="2000" dirty="0" smtClean="0"/>
              <a:t>	Företagsledning </a:t>
            </a:r>
            <a:r>
              <a:rPr lang="sv-SE" sz="2000" dirty="0"/>
              <a:t>&amp; PR				</a:t>
            </a:r>
            <a:r>
              <a:rPr lang="sv-SE" sz="2000" dirty="0" err="1"/>
              <a:t>Qb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660   </a:t>
            </a:r>
            <a:r>
              <a:rPr lang="sv-SE" sz="2000" dirty="0" smtClean="0"/>
              <a:t>	Kemisk </a:t>
            </a:r>
            <a:r>
              <a:rPr lang="sv-SE" sz="2000" dirty="0"/>
              <a:t>teknik					</a:t>
            </a:r>
            <a:r>
              <a:rPr lang="sv-SE" sz="2000" dirty="0" err="1"/>
              <a:t>Pm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670-680   Tillverkning					</a:t>
            </a:r>
            <a:r>
              <a:rPr lang="sv-SE" sz="2000" dirty="0" err="1"/>
              <a:t>Pe-Pl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690   </a:t>
            </a:r>
            <a:r>
              <a:rPr lang="sv-SE" sz="2000" dirty="0" smtClean="0"/>
              <a:t>	Byggnadsteknik</a:t>
            </a:r>
            <a:r>
              <a:rPr lang="sv-SE" sz="2000" dirty="0"/>
              <a:t>					</a:t>
            </a:r>
            <a:r>
              <a:rPr lang="sv-SE" sz="2000" dirty="0" err="1"/>
              <a:t>Pp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9247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36601"/>
            <a:ext cx="10755086" cy="777874"/>
          </a:xfrm>
        </p:spPr>
        <p:txBody>
          <a:bodyPr/>
          <a:lstStyle/>
          <a:p>
            <a:r>
              <a:rPr lang="sv-SE" sz="3600" dirty="0"/>
              <a:t>600</a:t>
            </a:r>
            <a:r>
              <a:rPr lang="sv-SE" dirty="0"/>
              <a:t> Teknik (tillämpade vetenskaper</a:t>
            </a:r>
            <a:r>
              <a:rPr lang="sv-SE" dirty="0" smtClean="0"/>
              <a:t>) (2)</a:t>
            </a:r>
            <a:endParaRPr lang="sv-SE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600 = P Teknik, industri och kommunikationer</a:t>
            </a:r>
            <a:br>
              <a:rPr lang="sv-SE" sz="2400" b="1" dirty="0">
                <a:latin typeface="Calibri" pitchFamily="34" charset="0"/>
              </a:rPr>
            </a:br>
            <a:r>
              <a:rPr lang="sv-SE" sz="2400" b="1" dirty="0">
                <a:latin typeface="Calibri" pitchFamily="34" charset="0"/>
              </a:rPr>
              <a:t>           V </a:t>
            </a:r>
            <a:r>
              <a:rPr lang="sv-SE" sz="2400" dirty="0">
                <a:latin typeface="Calibri" pitchFamily="34" charset="0"/>
              </a:rPr>
              <a:t/>
            </a:r>
            <a:br>
              <a:rPr lang="sv-SE" sz="2400" dirty="0">
                <a:latin typeface="Calibri" pitchFamily="34" charset="0"/>
              </a:rPr>
            </a:br>
            <a:r>
              <a:rPr lang="sv-SE" sz="2400" dirty="0">
                <a:latin typeface="Calibri" pitchFamily="34" charset="0"/>
              </a:rPr>
              <a:t>           </a:t>
            </a:r>
            <a:r>
              <a:rPr lang="sv-SE" sz="2400" b="1" dirty="0">
                <a:latin typeface="Calibri" pitchFamily="34" charset="0"/>
              </a:rPr>
              <a:t>Q</a:t>
            </a:r>
            <a:r>
              <a:rPr lang="sv-SE" sz="2400" dirty="0">
                <a:latin typeface="Calibri" pitchFamily="34" charset="0"/>
              </a:rPr>
              <a:t> delar: lantbruk, skogsbruk, jakt och fiske</a:t>
            </a:r>
          </a:p>
          <a:p>
            <a:pPr marL="0" indent="0">
              <a:buNone/>
            </a:pPr>
            <a:endParaRPr lang="sv-SE" sz="24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sv-SE" sz="2000" dirty="0"/>
              <a:t>Pu -  004-006</a:t>
            </a:r>
            <a:br>
              <a:rPr lang="sv-SE" sz="2000" dirty="0"/>
            </a:br>
            <a:r>
              <a:rPr lang="sv-SE" sz="2000" dirty="0" err="1"/>
              <a:t>Vp</a:t>
            </a:r>
            <a:r>
              <a:rPr lang="sv-SE" sz="2000" dirty="0"/>
              <a:t> - 362.11-362.19</a:t>
            </a:r>
            <a:br>
              <a:rPr lang="sv-SE" sz="2000" dirty="0"/>
            </a:br>
            <a:r>
              <a:rPr lang="sv-SE" sz="2000" dirty="0"/>
              <a:t>Sociala och samhälleliga aspekter på teknik går till 300</a:t>
            </a:r>
            <a:br>
              <a:rPr lang="sv-SE" sz="2000" dirty="0"/>
            </a:br>
            <a:endParaRPr lang="sv-SE" sz="2000" dirty="0"/>
          </a:p>
          <a:p>
            <a:pPr marL="0" indent="0">
              <a:buNone/>
            </a:pPr>
            <a:r>
              <a:rPr lang="sv-SE" sz="2000" dirty="0" smtClean="0"/>
              <a:t>Exempel</a:t>
            </a:r>
          </a:p>
          <a:p>
            <a:pPr marL="0" indent="0">
              <a:buNone/>
            </a:pPr>
            <a:r>
              <a:rPr lang="sv-SE" sz="2000" dirty="0" smtClean="0"/>
              <a:t>385	Järnvägstransport </a:t>
            </a:r>
            <a:r>
              <a:rPr lang="sv-SE" sz="2000" dirty="0"/>
              <a:t>(tvärvetenskapligt nummer)</a:t>
            </a:r>
          </a:p>
          <a:p>
            <a:pPr marL="0" indent="0">
              <a:buNone/>
            </a:pPr>
            <a:r>
              <a:rPr lang="sv-SE" sz="2000" dirty="0"/>
              <a:t>625.1   </a:t>
            </a:r>
            <a:r>
              <a:rPr lang="sv-SE" sz="2000" dirty="0" smtClean="0"/>
              <a:t> Järnvägar </a:t>
            </a:r>
            <a:r>
              <a:rPr lang="sv-SE" sz="2000" dirty="0"/>
              <a:t>(teknik)</a:t>
            </a:r>
          </a:p>
          <a:p>
            <a:pPr marL="0" indent="0">
              <a:buNone/>
            </a:pPr>
            <a:r>
              <a:rPr lang="sv-SE" sz="2000" dirty="0"/>
              <a:t>623      </a:t>
            </a:r>
            <a:r>
              <a:rPr lang="sv-SE" sz="2000" dirty="0" smtClean="0"/>
              <a:t> Militär </a:t>
            </a:r>
            <a:r>
              <a:rPr lang="sv-SE" sz="2000" dirty="0"/>
              <a:t>teknik</a:t>
            </a:r>
          </a:p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8908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600 - exempel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6157981" cy="4025900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645.4  Möbler och tillbehör (heminredning)</a:t>
            </a:r>
          </a:p>
          <a:p>
            <a:pPr marL="0" indent="0">
              <a:buNone/>
            </a:pPr>
            <a:r>
              <a:rPr lang="sv-SE" sz="2000" dirty="0"/>
              <a:t>684.1  Möbler (tillverkning, även hemtillverkning)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/>
              <a:t>641.514        </a:t>
            </a:r>
            <a:r>
              <a:rPr lang="sv-SE" sz="2000" dirty="0" smtClean="0"/>
              <a:t> Gourmetmatlagning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641.59</a:t>
            </a:r>
            <a:r>
              <a:rPr lang="sv-SE" sz="2000" b="1" dirty="0">
                <a:solidFill>
                  <a:srgbClr val="FF0000"/>
                </a:solidFill>
              </a:rPr>
              <a:t>519 </a:t>
            </a:r>
            <a:r>
              <a:rPr lang="sv-SE" sz="2000" dirty="0"/>
              <a:t>   </a:t>
            </a:r>
            <a:r>
              <a:rPr lang="sv-SE" sz="2000" dirty="0" smtClean="0"/>
              <a:t> Koreansk </a:t>
            </a:r>
            <a:r>
              <a:rPr lang="sv-SE" sz="2000" dirty="0"/>
              <a:t>kokbok</a:t>
            </a:r>
          </a:p>
          <a:p>
            <a:pPr marL="0" indent="0">
              <a:buNone/>
            </a:pPr>
            <a:r>
              <a:rPr lang="sv-SE" sz="2000" dirty="0"/>
              <a:t>635.93</a:t>
            </a:r>
            <a:r>
              <a:rPr lang="sv-SE" sz="2000" b="1" dirty="0">
                <a:solidFill>
                  <a:srgbClr val="00B050"/>
                </a:solidFill>
              </a:rPr>
              <a:t>3644</a:t>
            </a:r>
            <a:r>
              <a:rPr lang="sv-SE" sz="2000" dirty="0"/>
              <a:t>   Rosor </a:t>
            </a:r>
            <a:r>
              <a:rPr lang="sv-SE" sz="2000" dirty="0" smtClean="0"/>
              <a:t>– blomsterodling</a:t>
            </a:r>
          </a:p>
          <a:p>
            <a:pPr marL="0" indent="0">
              <a:buNone/>
            </a:pPr>
            <a:r>
              <a:rPr lang="sv-SE" sz="2000" dirty="0" smtClean="0"/>
              <a:t>658	</a:t>
            </a:r>
            <a:r>
              <a:rPr lang="sv-SE" sz="2000" dirty="0"/>
              <a:t> </a:t>
            </a:r>
            <a:r>
              <a:rPr lang="sv-SE" sz="2000" dirty="0" smtClean="0"/>
              <a:t>        </a:t>
            </a:r>
            <a:r>
              <a:rPr lang="sv-SE" sz="2000" dirty="0" smtClean="0"/>
              <a:t>Företagsekonomi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658.8  </a:t>
            </a:r>
            <a:r>
              <a:rPr lang="sv-SE" sz="2000" dirty="0" smtClean="0"/>
              <a:t>	</a:t>
            </a:r>
            <a:r>
              <a:rPr lang="sv-SE" sz="2000" dirty="0"/>
              <a:t> </a:t>
            </a:r>
            <a:r>
              <a:rPr lang="sv-SE" sz="2000" dirty="0" smtClean="0"/>
              <a:t>        </a:t>
            </a:r>
            <a:r>
              <a:rPr lang="sv-SE" sz="2000" dirty="0" smtClean="0"/>
              <a:t>Marknadsföring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659.1  </a:t>
            </a:r>
            <a:r>
              <a:rPr lang="sv-SE" sz="2000" dirty="0" smtClean="0"/>
              <a:t>	</a:t>
            </a:r>
            <a:r>
              <a:rPr lang="sv-SE" sz="2000" dirty="0"/>
              <a:t> </a:t>
            </a:r>
            <a:r>
              <a:rPr lang="sv-SE" sz="2000" dirty="0" smtClean="0"/>
              <a:t>        </a:t>
            </a:r>
            <a:r>
              <a:rPr lang="sv-SE" sz="2000" dirty="0" smtClean="0"/>
              <a:t>Reklam</a:t>
            </a:r>
            <a:endParaRPr lang="sv-SE" sz="2000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smtClean="0"/>
              <a:t>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latshållare för innehåll 4" descr="Skära rosor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79" y="2095500"/>
            <a:ext cx="3931920" cy="2944368"/>
          </a:xfrm>
        </p:spPr>
      </p:pic>
    </p:spTree>
    <p:extLst>
      <p:ext uri="{BB962C8B-B14F-4D97-AF65-F5344CB8AC3E}">
        <p14:creationId xmlns:p14="http://schemas.microsoft.com/office/powerpoint/2010/main" val="29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Medicin &amp; sjukvård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8426116" cy="4025900"/>
          </a:xfrm>
        </p:spPr>
        <p:txBody>
          <a:bodyPr/>
          <a:lstStyle/>
          <a:p>
            <a:pPr marL="0" indent="0">
              <a:buNone/>
            </a:pPr>
            <a:r>
              <a:rPr lang="sv-SE" sz="2000" b="1" dirty="0"/>
              <a:t>610  Medicin</a:t>
            </a:r>
          </a:p>
          <a:p>
            <a:pPr marL="0" indent="0">
              <a:buNone/>
            </a:pPr>
            <a:endParaRPr lang="sv-SE" sz="2000" b="1" dirty="0"/>
          </a:p>
          <a:p>
            <a:pPr marL="0" indent="0">
              <a:buNone/>
            </a:pPr>
            <a:endParaRPr lang="sv-SE" sz="2000" b="1" dirty="0"/>
          </a:p>
          <a:p>
            <a:pPr marL="0" indent="0">
              <a:buNone/>
            </a:pPr>
            <a:r>
              <a:rPr lang="sv-SE" sz="2000" b="1" dirty="0"/>
              <a:t>362.1-362.4 Personer med sjukdomar och </a:t>
            </a:r>
            <a:r>
              <a:rPr lang="sv-SE" sz="2000" b="1" dirty="0" smtClean="0"/>
              <a:t>funktionsnedsättning</a:t>
            </a:r>
          </a:p>
          <a:p>
            <a:pPr marL="0" indent="0">
              <a:buNone/>
            </a:pPr>
            <a:r>
              <a:rPr lang="sv-SE" sz="2000" dirty="0" smtClean="0"/>
              <a:t>362.1</a:t>
            </a:r>
            <a:r>
              <a:rPr lang="sv-SE" sz="2000" dirty="0"/>
              <a:t>	Personer med fysiska sjukdomar</a:t>
            </a:r>
          </a:p>
          <a:p>
            <a:pPr marL="0" indent="0">
              <a:buNone/>
            </a:pPr>
            <a:r>
              <a:rPr lang="sv-SE" sz="2000" dirty="0"/>
              <a:t>362.2	Personer med </a:t>
            </a:r>
            <a:r>
              <a:rPr lang="sv-SE" sz="2000" dirty="0" smtClean="0"/>
              <a:t>psykisk störning </a:t>
            </a:r>
            <a:r>
              <a:rPr lang="sv-SE" sz="2000" dirty="0"/>
              <a:t>och </a:t>
            </a:r>
            <a:r>
              <a:rPr lang="sv-SE" sz="2000" dirty="0" smtClean="0"/>
              <a:t>funktionsnedsättning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362.3	Personer med intellektuell </a:t>
            </a:r>
            <a:r>
              <a:rPr lang="sv-SE" sz="2000" dirty="0" smtClean="0"/>
              <a:t>funktionsnedsättning</a:t>
            </a:r>
          </a:p>
          <a:p>
            <a:pPr marL="0" indent="0">
              <a:buNone/>
            </a:pPr>
            <a:r>
              <a:rPr lang="sv-SE" sz="2000" dirty="0" smtClean="0"/>
              <a:t>362.4</a:t>
            </a:r>
            <a:r>
              <a:rPr lang="sv-SE" sz="2000" dirty="0"/>
              <a:t>	Personer med </a:t>
            </a:r>
            <a:r>
              <a:rPr lang="sv-SE" sz="2000" dirty="0" smtClean="0"/>
              <a:t>fysisk funktionsnedsättning</a:t>
            </a:r>
            <a:endParaRPr lang="sv-SE" sz="2000" dirty="0"/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7" name="Platshållare för innehåll 6" descr="Ambulans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16" y="649565"/>
            <a:ext cx="4212701" cy="2103302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876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Medicin &amp; sjukvård forts.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b="1" dirty="0"/>
              <a:t>362 Sociala omsorgsproblem och sociala tjänster </a:t>
            </a:r>
          </a:p>
          <a:p>
            <a:pPr marL="0" indent="0">
              <a:buNone/>
            </a:pPr>
            <a:r>
              <a:rPr lang="sv-SE" sz="2000" b="1" dirty="0"/>
              <a:t>362.1 Fysisk sjukdom</a:t>
            </a:r>
          </a:p>
          <a:p>
            <a:pPr marL="0" indent="0">
              <a:buNone/>
            </a:pPr>
            <a:r>
              <a:rPr lang="sv-SE" sz="2000" dirty="0"/>
              <a:t>Klassificera här tvärvetenskapliga verk om sjukdom och funktionsnedsättning, om medicinsk vård och behandling, om medicinskt frivilligarbete, om folkhälsa</a:t>
            </a:r>
          </a:p>
          <a:p>
            <a:pPr eaLnBrk="1" hangingPunct="1"/>
            <a:endParaRPr lang="sv-SE" sz="2000" dirty="0"/>
          </a:p>
          <a:p>
            <a:pPr marL="0" indent="0">
              <a:buNone/>
            </a:pPr>
            <a:r>
              <a:rPr lang="sv-SE" sz="2000" dirty="0"/>
              <a:t>Indexingångar - exempel</a:t>
            </a:r>
          </a:p>
          <a:p>
            <a:pPr marL="0" indent="0">
              <a:buNone/>
            </a:pPr>
            <a:r>
              <a:rPr lang="sv-SE" sz="2000" dirty="0"/>
              <a:t>	Sjukhus			362.11 </a:t>
            </a:r>
          </a:p>
          <a:p>
            <a:pPr marL="0" indent="0">
              <a:buNone/>
            </a:pPr>
            <a:r>
              <a:rPr lang="sv-SE" sz="2000" dirty="0"/>
              <a:t>	Vårdcentraler		362.12 </a:t>
            </a:r>
          </a:p>
          <a:p>
            <a:pPr marL="0" indent="0">
              <a:buNone/>
            </a:pPr>
            <a:r>
              <a:rPr lang="sv-SE" sz="2000" dirty="0"/>
              <a:t>	Långtidssjukvård 	</a:t>
            </a:r>
            <a:r>
              <a:rPr lang="sv-SE" sz="2000" dirty="0" smtClean="0"/>
              <a:t>362.16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52631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mtClean="0"/>
              <a:t>610 Medicin - översikt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1800" dirty="0"/>
              <a:t>610 	Medicin &amp; hälsa</a:t>
            </a:r>
          </a:p>
          <a:p>
            <a:pPr marL="0" indent="0">
              <a:buNone/>
            </a:pPr>
            <a:r>
              <a:rPr lang="sv-SE" sz="1800" dirty="0"/>
              <a:t>611 	Människans anatomi, cytologi &amp; histologi</a:t>
            </a:r>
          </a:p>
          <a:p>
            <a:pPr marL="0" indent="0">
              <a:buNone/>
            </a:pPr>
            <a:r>
              <a:rPr lang="sv-SE" sz="1800" dirty="0"/>
              <a:t>612 	Människans fysiologi</a:t>
            </a:r>
          </a:p>
          <a:p>
            <a:pPr marL="0" indent="0">
              <a:buNone/>
            </a:pPr>
            <a:r>
              <a:rPr lang="sv-SE" sz="1800" dirty="0"/>
              <a:t>613 	Hälsovård &amp; friskvård</a:t>
            </a:r>
          </a:p>
          <a:p>
            <a:pPr marL="0" indent="0">
              <a:buNone/>
            </a:pPr>
            <a:r>
              <a:rPr lang="sv-SE" sz="1800" dirty="0"/>
              <a:t>614 	Sjukdomsförekomst &amp; förebyggande medicin</a:t>
            </a:r>
          </a:p>
          <a:p>
            <a:pPr marL="0" indent="0">
              <a:buNone/>
            </a:pPr>
            <a:r>
              <a:rPr lang="sv-SE" sz="1800" dirty="0"/>
              <a:t>615 	Farmakologi &amp; behandlingsmetoder</a:t>
            </a:r>
          </a:p>
          <a:p>
            <a:pPr marL="0" indent="0">
              <a:buNone/>
            </a:pPr>
            <a:r>
              <a:rPr lang="sv-SE" sz="1800" dirty="0"/>
              <a:t>616 	Sjukdomar</a:t>
            </a:r>
          </a:p>
          <a:p>
            <a:pPr marL="0" indent="0">
              <a:buNone/>
            </a:pPr>
            <a:r>
              <a:rPr lang="sv-SE" sz="1800" dirty="0"/>
              <a:t>617 	Kirurgi &amp; angränsande medicinska specialiteter</a:t>
            </a:r>
          </a:p>
          <a:p>
            <a:pPr marL="0" indent="0">
              <a:buNone/>
            </a:pPr>
            <a:r>
              <a:rPr lang="sv-SE" sz="1800" dirty="0"/>
              <a:t>618	Gynekologi, obstetrik, pediatrik &amp; geriatrik</a:t>
            </a:r>
          </a:p>
          <a:p>
            <a:pPr marL="0" indent="0">
              <a:buNone/>
            </a:pPr>
            <a:r>
              <a:rPr lang="sv-SE" sz="1800" dirty="0"/>
              <a:t>[619] 	[Vakant]</a:t>
            </a:r>
          </a:p>
        </p:txBody>
      </p:sp>
    </p:spTree>
    <p:extLst>
      <p:ext uri="{BB962C8B-B14F-4D97-AF65-F5344CB8AC3E}">
        <p14:creationId xmlns:p14="http://schemas.microsoft.com/office/powerpoint/2010/main" val="5750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613 - Hälsa &amp; friskvård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3200" dirty="0"/>
              <a:t>613.711</a:t>
            </a:r>
          </a:p>
          <a:p>
            <a:pPr marL="0" indent="0">
              <a:buNone/>
            </a:pPr>
            <a:r>
              <a:rPr lang="sv-SE" sz="2400" dirty="0"/>
              <a:t>Fysisk träning för sporter</a:t>
            </a:r>
          </a:p>
          <a:p>
            <a:pPr marL="0" indent="0">
              <a:buNone/>
            </a:pPr>
            <a:r>
              <a:rPr lang="sv-SE" sz="2000" dirty="0"/>
              <a:t/>
            </a:r>
            <a:br>
              <a:rPr lang="sv-SE" sz="2000" dirty="0"/>
            </a:br>
            <a:r>
              <a:rPr lang="sv-SE" sz="2000" dirty="0"/>
              <a:t>Indexterm: Ridsport—fysisk kondition</a:t>
            </a:r>
            <a:br>
              <a:rPr lang="sv-SE" sz="2000" dirty="0"/>
            </a:br>
            <a:r>
              <a:rPr lang="sv-SE" sz="2000" dirty="0"/>
              <a:t>m.fl. termer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ClrTx/>
              <a:buNone/>
            </a:pPr>
            <a:r>
              <a:rPr lang="sv-SE" sz="2000" dirty="0"/>
              <a:t>613      </a:t>
            </a:r>
            <a:r>
              <a:rPr lang="sv-SE" sz="2000" dirty="0"/>
              <a:t> </a:t>
            </a:r>
            <a:r>
              <a:rPr lang="sv-SE" sz="2000" dirty="0" smtClean="0"/>
              <a:t>Hälsa </a:t>
            </a:r>
            <a:r>
              <a:rPr lang="sv-SE" sz="2000" dirty="0"/>
              <a:t>och säkerhet</a:t>
            </a:r>
          </a:p>
          <a:p>
            <a:pPr marL="0" indent="0">
              <a:buClrTx/>
              <a:buNone/>
            </a:pPr>
            <a:r>
              <a:rPr lang="sv-SE" sz="2000" dirty="0"/>
              <a:t>613.7   </a:t>
            </a:r>
            <a:r>
              <a:rPr lang="sv-SE" sz="2000" dirty="0" smtClean="0"/>
              <a:t> Fysisk </a:t>
            </a:r>
            <a:r>
              <a:rPr lang="sv-SE" sz="2000" dirty="0"/>
              <a:t>kondition</a:t>
            </a:r>
          </a:p>
          <a:p>
            <a:pPr marL="0" indent="0">
              <a:buClrTx/>
              <a:buNone/>
            </a:pPr>
            <a:r>
              <a:rPr lang="sv-SE" sz="2000" dirty="0"/>
              <a:t>613.71 </a:t>
            </a:r>
            <a:r>
              <a:rPr lang="sv-SE" sz="2000" dirty="0" smtClean="0"/>
              <a:t> Motion </a:t>
            </a:r>
            <a:r>
              <a:rPr lang="sv-SE" sz="2000" dirty="0"/>
              <a:t>och idrottsaktiviteter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endParaRPr lang="sv-SE" sz="2400" dirty="0"/>
          </a:p>
        </p:txBody>
      </p:sp>
      <p:pic>
        <p:nvPicPr>
          <p:cNvPr id="3" name="Platshållare för innehåll 2" descr="Ryttare på häst vid hopptävling&#10;http://upload.wikimedia.org/wikipedia/commons/thumb/6/6d/Rolf-G%C3%B6ran_Bengtsson_mit_Casall%2C_CSI_5%2A_Hamburg.JPG/512px-Rolf-G%C3%B6ran_Bengtsson_mit_Casall%2C_CSI_5%2A_Hamburg.JPG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38" y="2095500"/>
            <a:ext cx="3837482" cy="3470223"/>
          </a:xfrm>
        </p:spPr>
      </p:pic>
    </p:spTree>
    <p:extLst>
      <p:ext uri="{BB962C8B-B14F-4D97-AF65-F5344CB8AC3E}">
        <p14:creationId xmlns:p14="http://schemas.microsoft.com/office/powerpoint/2010/main" val="4263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Amning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649.33 Tvärvetenskapligt nummer</a:t>
            </a:r>
          </a:p>
          <a:p>
            <a:pPr marL="0" indent="0">
              <a:buNone/>
            </a:pPr>
            <a:r>
              <a:rPr lang="sv-SE" dirty="0" smtClean="0"/>
              <a:t>(649.3   Matning av barn</a:t>
            </a:r>
            <a:r>
              <a:rPr lang="sv-SE" dirty="0" smtClean="0"/>
              <a:t>)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613.269  Övergripande medicinskt nummer</a:t>
            </a:r>
          </a:p>
          <a:p>
            <a:pPr marL="0" indent="0">
              <a:buNone/>
            </a:pPr>
            <a:r>
              <a:rPr lang="sv-SE" dirty="0"/>
              <a:t>(613.2  Dietik)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3" name="Platshållare för innehåll 2" descr="Bokomslag Amni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81" y="914400"/>
            <a:ext cx="3267406" cy="4301960"/>
          </a:xfrm>
        </p:spPr>
      </p:pic>
    </p:spTree>
    <p:extLst>
      <p:ext uri="{BB962C8B-B14F-4D97-AF65-F5344CB8AC3E}">
        <p14:creationId xmlns:p14="http://schemas.microsoft.com/office/powerpoint/2010/main" val="9626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Sjukdomar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6649528" cy="4025900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616.831  </a:t>
            </a:r>
            <a:r>
              <a:rPr lang="sv-SE" dirty="0" smtClean="0"/>
              <a:t>	Demens (medicinskt nummer)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(616.8  Nervsystemet sjukdomar</a:t>
            </a:r>
            <a:r>
              <a:rPr lang="sv-SE" dirty="0" smtClean="0"/>
              <a:t>)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lnSpc>
                <a:spcPct val="150000"/>
              </a:lnSpc>
              <a:buNone/>
            </a:pPr>
            <a:r>
              <a:rPr lang="sv-SE" dirty="0" smtClean="0"/>
              <a:t>362.196831 	Demens (tvärvetenskapligt nummer)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dirty="0" smtClean="0"/>
              <a:t>362.1963110092	Biografi över person med Alzheimer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v-SE" dirty="0" smtClean="0"/>
              <a:t>(</a:t>
            </a:r>
            <a:r>
              <a:rPr lang="sv-SE" dirty="0"/>
              <a:t>362.19  Tjänster till personer med särskilda behov)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latshållare för innehåll 4" descr="Bokomslag självbiografi av dement person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302" y="967926"/>
            <a:ext cx="2681906" cy="4025900"/>
          </a:xfrm>
        </p:spPr>
      </p:pic>
    </p:spTree>
    <p:extLst>
      <p:ext uri="{BB962C8B-B14F-4D97-AF65-F5344CB8AC3E}">
        <p14:creationId xmlns:p14="http://schemas.microsoft.com/office/powerpoint/2010/main" val="22466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Antal </a:t>
            </a:r>
            <a:r>
              <a:rPr lang="sv-SE" dirty="0" smtClean="0"/>
              <a:t>koder</a:t>
            </a:r>
            <a:endParaRPr lang="sv-SE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DDK – en klassifikationskod</a:t>
            </a:r>
          </a:p>
          <a:p>
            <a:pPr>
              <a:buClrTx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I SAB – ofta två eller fler koder</a:t>
            </a:r>
          </a:p>
          <a:p>
            <a:pPr>
              <a:buClrTx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Barnmisshandel</a:t>
            </a:r>
          </a:p>
          <a:p>
            <a:pPr lvl="1"/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362.76   Misshandlade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och försummade unga personer   		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Vnam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   Misshandel och vanvård   </a:t>
            </a: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Ohfb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    Barn- och ungdomsvård</a:t>
            </a:r>
          </a:p>
          <a:p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7008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sv-SE" dirty="0" smtClean="0"/>
              <a:t>700 Konstarterna &amp; fritid (1)</a:t>
            </a:r>
            <a:endParaRPr lang="sv-SE" dirty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 lIns="91440" tIns="45720" rIns="91440" bIns="45720"/>
          <a:lstStyle/>
          <a:p>
            <a:pPr>
              <a:lnSpc>
                <a:spcPts val="1800"/>
              </a:lnSpc>
              <a:buNone/>
            </a:pPr>
            <a:r>
              <a:rPr lang="sv-SE" sz="2000" dirty="0"/>
              <a:t>700 	Konst						I</a:t>
            </a:r>
          </a:p>
          <a:p>
            <a:pPr>
              <a:lnSpc>
                <a:spcPts val="1800"/>
              </a:lnSpc>
              <a:buNone/>
            </a:pPr>
            <a:r>
              <a:rPr lang="sv-SE" sz="2000" dirty="0"/>
              <a:t>710 	Landskapskonst &amp; fysisk planering		</a:t>
            </a:r>
            <a:r>
              <a:rPr lang="sv-SE" sz="2000" dirty="0" err="1"/>
              <a:t>Icu</a:t>
            </a:r>
            <a:r>
              <a:rPr lang="sv-SE" sz="2000" dirty="0"/>
              <a:t>, </a:t>
            </a:r>
            <a:r>
              <a:rPr lang="sv-SE" sz="2000" dirty="0" err="1"/>
              <a:t>Odg</a:t>
            </a:r>
            <a:endParaRPr lang="sv-SE" sz="2000" dirty="0"/>
          </a:p>
          <a:p>
            <a:pPr>
              <a:lnSpc>
                <a:spcPts val="1800"/>
              </a:lnSpc>
              <a:buNone/>
            </a:pPr>
            <a:r>
              <a:rPr lang="sv-SE" sz="2000" dirty="0"/>
              <a:t>720 	Arkitektur					</a:t>
            </a:r>
            <a:r>
              <a:rPr lang="sv-SE" sz="2000" dirty="0" err="1"/>
              <a:t>Ic</a:t>
            </a:r>
            <a:endParaRPr lang="sv-SE" sz="2000" dirty="0"/>
          </a:p>
          <a:p>
            <a:pPr>
              <a:lnSpc>
                <a:spcPts val="1800"/>
              </a:lnSpc>
              <a:buNone/>
            </a:pPr>
            <a:r>
              <a:rPr lang="sv-SE" sz="2000" dirty="0"/>
              <a:t>730 	Skulptur, keramik &amp; smideskonst		Id</a:t>
            </a:r>
          </a:p>
          <a:p>
            <a:pPr>
              <a:lnSpc>
                <a:spcPts val="1800"/>
              </a:lnSpc>
              <a:buNone/>
            </a:pPr>
            <a:r>
              <a:rPr lang="sv-SE" sz="2000" dirty="0"/>
              <a:t>740 	Teckning &amp; konsthantverk			</a:t>
            </a:r>
            <a:r>
              <a:rPr lang="sv-SE" sz="2000" dirty="0" err="1"/>
              <a:t>Ig</a:t>
            </a:r>
            <a:r>
              <a:rPr lang="sv-SE" sz="2000" dirty="0"/>
              <a:t>, </a:t>
            </a:r>
            <a:r>
              <a:rPr lang="sv-SE" sz="2000" dirty="0" err="1"/>
              <a:t>Ih</a:t>
            </a:r>
            <a:r>
              <a:rPr lang="sv-SE" sz="2000" dirty="0"/>
              <a:t>, </a:t>
            </a:r>
            <a:r>
              <a:rPr lang="sv-SE" sz="2000" dirty="0" err="1"/>
              <a:t>Hci</a:t>
            </a:r>
            <a:r>
              <a:rPr lang="sv-SE" sz="2000" dirty="0"/>
              <a:t>, H+05</a:t>
            </a:r>
          </a:p>
          <a:p>
            <a:pPr>
              <a:lnSpc>
                <a:spcPts val="1800"/>
              </a:lnSpc>
              <a:buNone/>
            </a:pPr>
            <a:r>
              <a:rPr lang="sv-SE" sz="2000" dirty="0"/>
              <a:t>750 	Måleri						</a:t>
            </a:r>
            <a:r>
              <a:rPr lang="sv-SE" sz="2000" dirty="0" err="1"/>
              <a:t>Ie</a:t>
            </a:r>
            <a:endParaRPr lang="sv-SE" sz="2000" dirty="0"/>
          </a:p>
          <a:p>
            <a:pPr>
              <a:lnSpc>
                <a:spcPts val="1800"/>
              </a:lnSpc>
              <a:buNone/>
            </a:pPr>
            <a:r>
              <a:rPr lang="sv-SE" sz="2000" dirty="0"/>
              <a:t>760 	Grafisk konst					If</a:t>
            </a:r>
          </a:p>
          <a:p>
            <a:pPr>
              <a:lnSpc>
                <a:spcPts val="1800"/>
              </a:lnSpc>
              <a:buNone/>
            </a:pPr>
            <a:r>
              <a:rPr lang="sv-SE" sz="2000" dirty="0"/>
              <a:t>770 	Fotografi &amp; datorkonst				In, </a:t>
            </a:r>
            <a:r>
              <a:rPr lang="sv-SE" sz="2000" dirty="0" err="1"/>
              <a:t>Pn</a:t>
            </a:r>
            <a:endParaRPr lang="sv-SE" sz="2000" dirty="0"/>
          </a:p>
          <a:p>
            <a:pPr>
              <a:lnSpc>
                <a:spcPts val="1800"/>
              </a:lnSpc>
              <a:buNone/>
            </a:pPr>
            <a:r>
              <a:rPr lang="sv-SE" sz="2000" dirty="0"/>
              <a:t>780 	Musik						</a:t>
            </a:r>
            <a:r>
              <a:rPr lang="sv-SE" sz="2000" dirty="0" err="1"/>
              <a:t>Ij</a:t>
            </a:r>
            <a:r>
              <a:rPr lang="sv-SE" sz="2000" dirty="0"/>
              <a:t>, X, Y</a:t>
            </a:r>
          </a:p>
          <a:p>
            <a:pPr>
              <a:lnSpc>
                <a:spcPts val="1800"/>
              </a:lnSpc>
              <a:buNone/>
            </a:pPr>
            <a:r>
              <a:rPr lang="sv-SE" sz="2000" dirty="0"/>
              <a:t>790 	Idrott, spel &amp; underhållning			R</a:t>
            </a:r>
          </a:p>
          <a:p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21386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700</a:t>
            </a:r>
            <a:r>
              <a:rPr lang="sv-SE" dirty="0"/>
              <a:t> Konstarterna &amp; </a:t>
            </a:r>
            <a:r>
              <a:rPr lang="sv-SE" dirty="0" smtClean="0"/>
              <a:t>fritid (2)</a:t>
            </a:r>
            <a:endParaRPr lang="sv-SE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500"/>
            <a:ext cx="6356230" cy="4025900"/>
          </a:xfrm>
        </p:spPr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700 = I Konst, musik, teater, film och fotokonst  </a:t>
            </a:r>
            <a:br>
              <a:rPr lang="sv-SE" sz="2400" b="1" dirty="0">
                <a:latin typeface="Calibri" pitchFamily="34" charset="0"/>
              </a:rPr>
            </a:br>
            <a:r>
              <a:rPr lang="sv-SE" sz="2400" b="1" dirty="0">
                <a:latin typeface="Calibri" pitchFamily="34" charset="0"/>
              </a:rPr>
              <a:t>          </a:t>
            </a:r>
            <a:r>
              <a:rPr lang="sv-SE" sz="2400" b="1" dirty="0" smtClean="0">
                <a:latin typeface="Calibri" pitchFamily="34" charset="0"/>
              </a:rPr>
              <a:t> R </a:t>
            </a:r>
            <a:r>
              <a:rPr lang="sv-SE" sz="2400" b="1" dirty="0">
                <a:latin typeface="Calibri" pitchFamily="34" charset="0"/>
              </a:rPr>
              <a:t>Idrott, lek och spel </a:t>
            </a:r>
            <a:r>
              <a:rPr lang="sv-SE" sz="2400" dirty="0">
                <a:latin typeface="Calibri" pitchFamily="34" charset="0"/>
              </a:rPr>
              <a:t/>
            </a:r>
            <a:br>
              <a:rPr lang="sv-SE" sz="2400" dirty="0">
                <a:latin typeface="Calibri" pitchFamily="34" charset="0"/>
              </a:rPr>
            </a:br>
            <a:endParaRPr lang="sv-SE" sz="24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sv-SE" sz="2000" dirty="0"/>
              <a:t>Exempel</a:t>
            </a:r>
          </a:p>
          <a:p>
            <a:pPr>
              <a:buFontTx/>
              <a:buNone/>
            </a:pPr>
            <a:r>
              <a:rPr lang="sv-SE" sz="2000" dirty="0"/>
              <a:t>792.8      Balett och modern dans</a:t>
            </a:r>
          </a:p>
          <a:p>
            <a:pPr>
              <a:buFontTx/>
              <a:buNone/>
            </a:pPr>
            <a:r>
              <a:rPr lang="sv-SE" sz="2000" dirty="0"/>
              <a:t>796.334  Fotboll</a:t>
            </a:r>
          </a:p>
          <a:p>
            <a:pPr>
              <a:buFontTx/>
              <a:buNone/>
            </a:pPr>
            <a:r>
              <a:rPr lang="sv-SE" sz="2000" dirty="0"/>
              <a:t>791.1      Fiske (fritid)</a:t>
            </a:r>
          </a:p>
          <a:p>
            <a:pPr>
              <a:buFontTx/>
              <a:buNone/>
            </a:pPr>
            <a:r>
              <a:rPr lang="sv-SE" sz="2000" dirty="0"/>
              <a:t>712.5      Offentliga </a:t>
            </a:r>
            <a:r>
              <a:rPr lang="sv-SE" sz="2000" dirty="0" smtClean="0"/>
              <a:t>parker (landskapsarkitektur)</a:t>
            </a:r>
          </a:p>
          <a:p>
            <a:pPr>
              <a:buNone/>
            </a:pPr>
            <a:r>
              <a:rPr lang="sv-SE" sz="2000" dirty="0"/>
              <a:t>759.85   Svensk målarkonst</a:t>
            </a:r>
          </a:p>
          <a:p>
            <a:pPr>
              <a:buFontTx/>
              <a:buNone/>
            </a:pPr>
            <a:endParaRPr lang="sv-SE" sz="2000" dirty="0"/>
          </a:p>
          <a:p>
            <a:pPr>
              <a:buFontTx/>
              <a:buNone/>
            </a:pPr>
            <a:endParaRPr lang="sv-SE" sz="2000" dirty="0"/>
          </a:p>
          <a:p>
            <a:endParaRPr lang="sv-SE" sz="2000" dirty="0"/>
          </a:p>
        </p:txBody>
      </p:sp>
      <p:pic>
        <p:nvPicPr>
          <p:cNvPr id="3" name="Platshållare för innehåll 2" descr="Tavla av Anders Zorn som visar dans vid midsommar&#10;&#10;https://commons.wikimedia.org/wiki/File:Midsommardans_av_Anders_Zorn_1897.jpg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36" y="2003423"/>
            <a:ext cx="2775296" cy="3784494"/>
          </a:xfrm>
        </p:spPr>
      </p:pic>
    </p:spTree>
    <p:extLst>
      <p:ext uri="{BB962C8B-B14F-4D97-AF65-F5344CB8AC3E}">
        <p14:creationId xmlns:p14="http://schemas.microsoft.com/office/powerpoint/2010/main" val="39814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730 - Skulptur </a:t>
            </a:r>
            <a:endParaRPr lang="sv-SE" dirty="0"/>
          </a:p>
        </p:txBody>
      </p:sp>
      <p:pic>
        <p:nvPicPr>
          <p:cNvPr id="5" name="Platshållare för innehåll 4" descr="Skuplptur av Carl Milles, ängel med flöjt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55" y="1778917"/>
            <a:ext cx="2840736" cy="3785616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>
          <a:xfrm>
            <a:off x="1061230" y="2003423"/>
            <a:ext cx="5208196" cy="402590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73</a:t>
            </a:r>
            <a:r>
              <a:rPr lang="sv-SE" b="1" dirty="0">
                <a:solidFill>
                  <a:schemeClr val="bg2"/>
                </a:solidFill>
              </a:rPr>
              <a:t>0.92</a:t>
            </a:r>
            <a:r>
              <a:rPr lang="sv-SE" dirty="0"/>
              <a:t>  Skulptörer </a:t>
            </a:r>
            <a:r>
              <a:rPr lang="sv-SE" dirty="0" smtClean="0"/>
              <a:t>– biografi</a:t>
            </a:r>
          </a:p>
          <a:p>
            <a:pPr marL="0" indent="0">
              <a:buNone/>
            </a:pPr>
            <a:r>
              <a:rPr lang="sv-SE" dirty="0"/>
              <a:t>Exempel: Carl Milles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73</a:t>
            </a:r>
            <a:r>
              <a:rPr lang="sv-SE" b="1" dirty="0" smtClean="0">
                <a:solidFill>
                  <a:schemeClr val="bg2"/>
                </a:solidFill>
              </a:rPr>
              <a:t>0.744</a:t>
            </a:r>
            <a:r>
              <a:rPr lang="sv-SE" b="1" dirty="0" smtClean="0">
                <a:solidFill>
                  <a:srgbClr val="FF0000"/>
                </a:solidFill>
              </a:rPr>
              <a:t>487675  </a:t>
            </a:r>
            <a:r>
              <a:rPr lang="sv-SE" dirty="0"/>
              <a:t>Skulpturparker - Kumla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77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780 Musik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780 = </a:t>
            </a:r>
            <a:r>
              <a:rPr lang="sv-SE" sz="2400" b="1" dirty="0" err="1">
                <a:latin typeface="Calibri" pitchFamily="34" charset="0"/>
              </a:rPr>
              <a:t>Ij</a:t>
            </a:r>
            <a:r>
              <a:rPr lang="sv-SE" sz="2400" b="1" dirty="0">
                <a:latin typeface="Calibri" pitchFamily="34" charset="0"/>
              </a:rPr>
              <a:t>, X, Y</a:t>
            </a:r>
          </a:p>
          <a:p>
            <a:pPr marL="0" indent="0">
              <a:buNone/>
            </a:pPr>
            <a:endParaRPr lang="sv-SE" sz="24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sv-SE" sz="2000" dirty="0"/>
              <a:t>DDK gör inte skillnad på musiknoter, musiklitteratur eller musikinspelningar</a:t>
            </a:r>
            <a:br>
              <a:rPr lang="sv-SE" sz="2000" dirty="0"/>
            </a:br>
            <a:endParaRPr lang="sv-SE" sz="2000" dirty="0"/>
          </a:p>
          <a:p>
            <a:pPr marL="0" indent="0">
              <a:buNone/>
            </a:pPr>
            <a:r>
              <a:rPr lang="sv-SE" sz="2000" dirty="0"/>
              <a:t>Att något är noter eller en inspelning uttrycks på annat sätt i katalogposten</a:t>
            </a:r>
          </a:p>
        </p:txBody>
      </p:sp>
    </p:spTree>
    <p:extLst>
      <p:ext uri="{BB962C8B-B14F-4D97-AF65-F5344CB8AC3E}">
        <p14:creationId xmlns:p14="http://schemas.microsoft.com/office/powerpoint/2010/main" val="387394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 smtClean="0">
                <a:solidFill>
                  <a:schemeClr val="accent3">
                    <a:lumMod val="75000"/>
                  </a:schemeClr>
                </a:solidFill>
              </a:rPr>
              <a:t>780  exempel</a:t>
            </a:r>
            <a:r>
              <a:rPr lang="sv-SE" dirty="0">
                <a:solidFill>
                  <a:srgbClr val="000000"/>
                </a:solidFill>
              </a:rPr>
              <a:t/>
            </a:r>
            <a:br>
              <a:rPr lang="sv-SE" dirty="0">
                <a:solidFill>
                  <a:srgbClr val="000000"/>
                </a:solidFill>
              </a:rPr>
            </a:br>
            <a:endParaRPr lang="sv-SE" dirty="0"/>
          </a:p>
        </p:txBody>
      </p:sp>
      <p:pic>
        <p:nvPicPr>
          <p:cNvPr id="3" name="Platshållare för innehåll 2" descr="Exempel med bok, noter och musikinspelnin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73" y="2173858"/>
            <a:ext cx="7219026" cy="2988146"/>
          </a:xfrm>
        </p:spPr>
      </p:pic>
    </p:spTree>
    <p:extLst>
      <p:ext uri="{BB962C8B-B14F-4D97-AF65-F5344CB8AC3E}">
        <p14:creationId xmlns:p14="http://schemas.microsoft.com/office/powerpoint/2010/main" val="3275633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800</a:t>
            </a:r>
            <a:r>
              <a:rPr lang="sv-SE" dirty="0"/>
              <a:t> Litteratur + tabell </a:t>
            </a:r>
            <a:r>
              <a:rPr lang="sv-SE" dirty="0" smtClean="0"/>
              <a:t>3 (1)</a:t>
            </a:r>
            <a:endParaRPr lang="sv-SE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Calibri" pitchFamily="34" charset="0"/>
              </a:rPr>
              <a:t>800 = G  Litteraturvetenskap </a:t>
            </a:r>
            <a:br>
              <a:rPr lang="sv-SE" sz="2400" b="1" dirty="0">
                <a:latin typeface="Calibri" pitchFamily="34" charset="0"/>
              </a:rPr>
            </a:br>
            <a:r>
              <a:rPr lang="sv-SE" sz="2400" b="1" dirty="0">
                <a:latin typeface="Calibri" pitchFamily="34" charset="0"/>
              </a:rPr>
              <a:t>           H  Skönlitteratur</a:t>
            </a:r>
          </a:p>
          <a:p>
            <a:endParaRPr lang="sv-SE" sz="2400" dirty="0">
              <a:latin typeface="Calibri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Litteratur som huvudsaklig indelningsgrund – även för skönlitteratur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398.2 Folkdiktning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745.1 Tecknade serier, serieromaner</a:t>
            </a: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14360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800</a:t>
            </a:r>
            <a:r>
              <a:rPr lang="sv-SE" dirty="0"/>
              <a:t> Litteratur + tabell 3 </a:t>
            </a:r>
            <a:r>
              <a:rPr lang="sv-SE" dirty="0" smtClean="0"/>
              <a:t>(2)</a:t>
            </a:r>
            <a:endParaRPr lang="sv-SE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499"/>
            <a:ext cx="10589821" cy="4867275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Tabell 3 motsvarar tilläggsbeteckningar för G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Aspekter på litteratur som särskilda </a:t>
            </a:r>
          </a:p>
          <a:p>
            <a:pPr lvl="1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former </a:t>
            </a:r>
          </a:p>
          <a:p>
            <a:pPr lvl="1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genrer </a:t>
            </a:r>
          </a:p>
          <a:p>
            <a:pPr lvl="1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teman </a:t>
            </a:r>
          </a:p>
          <a:p>
            <a:pPr lvl="1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ämnen</a:t>
            </a:r>
          </a:p>
          <a:p>
            <a:pPr marL="360362" lvl="1" indent="0"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1588"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839.5</a:t>
            </a:r>
            <a:r>
              <a:rPr lang="sv-SE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30872</a:t>
            </a:r>
            <a:r>
              <a:rPr lang="sv-SE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  <a:r>
              <a:rPr lang="sv-SE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Skandinaviska deckare (antologi)</a:t>
            </a:r>
          </a:p>
          <a:p>
            <a:pPr marL="0" indent="-1588"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839.7</a:t>
            </a:r>
            <a:r>
              <a:rPr lang="sv-SE" sz="20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sv-SE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Svensk litteraturhistoria</a:t>
            </a:r>
            <a:endParaRPr lang="sv-S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9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dirty="0" smtClean="0"/>
              <a:t>Skönlitteratur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800 = G + H</a:t>
            </a:r>
          </a:p>
          <a:p>
            <a:pPr marL="0" indent="0">
              <a:buNone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Samma kod för en bok om en författare </a:t>
            </a:r>
          </a:p>
          <a:p>
            <a:pPr marL="0" indent="0">
              <a:buNone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som av en författare!</a:t>
            </a:r>
          </a:p>
          <a:p>
            <a:pPr marL="0" indent="0">
              <a:buNone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Samma kod för en bok på olika språk </a:t>
            </a:r>
            <a:endParaRPr lang="sv-S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NB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klassificerar inte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skönlitteratur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2018-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pic>
        <p:nvPicPr>
          <p:cNvPr id="6" name="Platshållare för innehåll 5" descr="Boken Profeten på arabiska, svenska och arabiska får samma kod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495123"/>
            <a:ext cx="6055146" cy="3613327"/>
          </a:xfrm>
        </p:spPr>
      </p:pic>
    </p:spTree>
    <p:extLst>
      <p:ext uri="{BB962C8B-B14F-4D97-AF65-F5344CB8AC3E}">
        <p14:creationId xmlns:p14="http://schemas.microsoft.com/office/powerpoint/2010/main" val="29208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Exempel: August Strindberg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839.7</a:t>
            </a:r>
            <a:r>
              <a:rPr lang="sv-SE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20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Strindbergs dramatik, Strindberg som dramatiker</a:t>
            </a:r>
          </a:p>
          <a:p>
            <a:pPr eaLnBrk="1" hangingPunct="1">
              <a:buFontTx/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839.7</a:t>
            </a:r>
            <a:r>
              <a:rPr lang="sv-SE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20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Strindbergs romaner och noveller,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Strindberg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som romanförfattare</a:t>
            </a:r>
          </a:p>
          <a:p>
            <a:pPr eaLnBrk="1" hangingPunct="1">
              <a:buFontTx/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839.7</a:t>
            </a:r>
            <a:r>
              <a:rPr lang="sv-SE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v-SE" sz="20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Strindbergs poesi, Strindberg som poet</a:t>
            </a:r>
          </a:p>
          <a:p>
            <a:pPr eaLnBrk="1" hangingPunct="1">
              <a:buFontTx/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839.7</a:t>
            </a:r>
            <a:r>
              <a:rPr lang="sv-SE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20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Strindberg som författare allmänt</a:t>
            </a:r>
          </a:p>
          <a:p>
            <a:pPr eaLnBrk="1" hangingPunct="1">
              <a:buFontTx/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839.7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Svensk litteratur</a:t>
            </a:r>
          </a:p>
          <a:p>
            <a:pPr eaLnBrk="1" hangingPunct="1">
              <a:buFontTx/>
              <a:buNone/>
            </a:pPr>
            <a:r>
              <a:rPr lang="sv-SE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1-3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	Form </a:t>
            </a:r>
          </a:p>
          <a:p>
            <a:pPr eaLnBrk="1" hangingPunct="1">
              <a:buFontTx/>
              <a:buNone/>
            </a:pPr>
            <a:r>
              <a:rPr lang="sv-SE" sz="20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	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1879-1909</a:t>
            </a:r>
            <a:r>
              <a:rPr lang="sv-SE" dirty="0" smtClean="0"/>
              <a:t>	</a:t>
            </a:r>
          </a:p>
          <a:p>
            <a:pPr eaLnBrk="1" hangingPunct="1">
              <a:buFontTx/>
              <a:buNone/>
            </a:pPr>
            <a:endParaRPr lang="sv-SE" dirty="0" smtClean="0"/>
          </a:p>
          <a:p>
            <a:pPr eaLnBrk="1" hangingPunct="1">
              <a:buFontTx/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32462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b="1" dirty="0" smtClean="0">
                <a:solidFill>
                  <a:schemeClr val="tx1"/>
                </a:solidFill>
              </a:rPr>
              <a:t>839.7</a:t>
            </a:r>
            <a:r>
              <a:rPr lang="sv-SE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sv-SE" b="1" dirty="0" smtClean="0">
                <a:solidFill>
                  <a:schemeClr val="hlink"/>
                </a:solidFill>
              </a:rPr>
              <a:t>67 </a:t>
            </a:r>
          </a:p>
        </p:txBody>
      </p:sp>
      <p:pic>
        <p:nvPicPr>
          <p:cNvPr id="3" name="Platshållare för innehåll 2" descr="Olika dramer  av Stindberg och bok om Strindbergs liv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27" y="2141447"/>
            <a:ext cx="6924936" cy="3569240"/>
          </a:xfrm>
        </p:spPr>
      </p:pic>
    </p:spTree>
    <p:extLst>
      <p:ext uri="{BB962C8B-B14F-4D97-AF65-F5344CB8AC3E}">
        <p14:creationId xmlns:p14="http://schemas.microsoft.com/office/powerpoint/2010/main" val="19806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Tvärvetenskapliga nummer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03423"/>
            <a:ext cx="10589821" cy="40259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Vatten</a:t>
            </a:r>
            <a:r>
              <a:rPr lang="en-US" sz="2000" b="1" dirty="0" smtClean="0"/>
              <a:t>   				553.7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 smtClean="0"/>
              <a:t> — </a:t>
            </a:r>
            <a:r>
              <a:rPr lang="en-US" sz="2000" dirty="0" err="1" smtClean="0"/>
              <a:t>ekonomisk</a:t>
            </a:r>
            <a:r>
              <a:rPr lang="en-US" sz="2000" dirty="0" smtClean="0"/>
              <a:t> </a:t>
            </a:r>
            <a:r>
              <a:rPr lang="en-US" sz="2000" dirty="0" err="1" smtClean="0"/>
              <a:t>geologi</a:t>
            </a:r>
            <a:r>
              <a:rPr lang="en-US" sz="2000" dirty="0" smtClean="0"/>
              <a:t>  		553.7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 smtClean="0"/>
              <a:t> — folklore 			398.26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/>
              <a:t> </a:t>
            </a:r>
            <a:r>
              <a:rPr lang="en-US" sz="2000" dirty="0" smtClean="0"/>
              <a:t>— </a:t>
            </a:r>
            <a:r>
              <a:rPr lang="en-US" sz="2000" dirty="0" err="1" smtClean="0"/>
              <a:t>geologiska</a:t>
            </a:r>
            <a:r>
              <a:rPr lang="en-US" sz="2000" dirty="0" smtClean="0"/>
              <a:t> </a:t>
            </a:r>
            <a:r>
              <a:rPr lang="en-US" sz="2000" dirty="0" err="1" smtClean="0"/>
              <a:t>agententer</a:t>
            </a:r>
            <a:r>
              <a:rPr lang="en-US" sz="2000" dirty="0" smtClean="0"/>
              <a:t>	551.35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 smtClean="0"/>
              <a:t> </a:t>
            </a:r>
            <a:r>
              <a:rPr lang="en-US" sz="2000" dirty="0"/>
              <a:t>— </a:t>
            </a:r>
            <a:r>
              <a:rPr lang="en-US" sz="2000" dirty="0" smtClean="0"/>
              <a:t>hem- </a:t>
            </a:r>
            <a:r>
              <a:rPr lang="en-US" sz="2000" dirty="0" err="1" smtClean="0"/>
              <a:t>och</a:t>
            </a:r>
            <a:r>
              <a:rPr lang="en-US" sz="2000" dirty="0" smtClean="0"/>
              <a:t> </a:t>
            </a:r>
            <a:r>
              <a:rPr lang="en-US" sz="2000" dirty="0" err="1" smtClean="0"/>
              <a:t>hushållskunskap</a:t>
            </a:r>
            <a:r>
              <a:rPr lang="en-US" sz="2000" dirty="0" smtClean="0"/>
              <a:t>	644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 smtClean="0"/>
              <a:t> — </a:t>
            </a:r>
            <a:r>
              <a:rPr lang="en-US" sz="2000" dirty="0" err="1" smtClean="0"/>
              <a:t>juridik</a:t>
            </a:r>
            <a:r>
              <a:rPr lang="en-US" sz="2000" dirty="0" smtClean="0"/>
              <a:t>   			346.04691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 smtClean="0"/>
              <a:t> — </a:t>
            </a:r>
            <a:r>
              <a:rPr lang="en-US" sz="2000" dirty="0" err="1" smtClean="0"/>
              <a:t>kemi</a:t>
            </a:r>
            <a:r>
              <a:rPr lang="en-US" sz="2000" dirty="0" smtClean="0"/>
              <a:t>			546.22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 smtClean="0"/>
              <a:t> — </a:t>
            </a:r>
            <a:r>
              <a:rPr lang="en-US" sz="2000" dirty="0" err="1" smtClean="0"/>
              <a:t>landskapsarkitektur</a:t>
            </a:r>
            <a:r>
              <a:rPr lang="en-US" sz="2000" dirty="0" smtClean="0"/>
              <a:t>		714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 smtClean="0"/>
              <a:t> –- </a:t>
            </a:r>
            <a:r>
              <a:rPr lang="en-US" sz="2000" dirty="0" err="1" smtClean="0"/>
              <a:t>meteorologi</a:t>
            </a:r>
            <a:r>
              <a:rPr lang="en-US" sz="2000" dirty="0" smtClean="0"/>
              <a:t>			551.57		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 smtClean="0"/>
              <a:t> –- </a:t>
            </a:r>
            <a:r>
              <a:rPr lang="en-US" sz="2000" dirty="0" err="1" smtClean="0"/>
              <a:t>religiös</a:t>
            </a:r>
            <a:r>
              <a:rPr lang="en-US" sz="2000" dirty="0" smtClean="0"/>
              <a:t> </a:t>
            </a:r>
            <a:r>
              <a:rPr lang="en-US" sz="2000" dirty="0" err="1" smtClean="0"/>
              <a:t>tillbedjan</a:t>
            </a:r>
            <a:r>
              <a:rPr lang="en-US" sz="2000" dirty="0" smtClean="0"/>
              <a:t> 		202.12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/>
              <a:t> — </a:t>
            </a:r>
            <a:r>
              <a:rPr lang="en-US" sz="2000" dirty="0" err="1" smtClean="0"/>
              <a:t>resursekonomi</a:t>
            </a:r>
            <a:r>
              <a:rPr lang="en-US" sz="2000" dirty="0" smtClean="0"/>
              <a:t>		333.91</a:t>
            </a:r>
            <a:br>
              <a:rPr lang="en-US" sz="2000" dirty="0" smtClean="0"/>
            </a:br>
            <a:r>
              <a:rPr lang="en-US" sz="2000" dirty="0" err="1" smtClean="0"/>
              <a:t>Vatten</a:t>
            </a:r>
            <a:r>
              <a:rPr lang="en-US" sz="2000" dirty="0" smtClean="0"/>
              <a:t> </a:t>
            </a:r>
            <a:r>
              <a:rPr lang="en-US" sz="2000" dirty="0"/>
              <a:t>— </a:t>
            </a:r>
            <a:r>
              <a:rPr lang="en-US" sz="2000" dirty="0" err="1" smtClean="0"/>
              <a:t>samhällstjänster</a:t>
            </a:r>
            <a:r>
              <a:rPr lang="en-US" sz="2000" dirty="0" smtClean="0"/>
              <a:t>		363.61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….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95906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b="1" dirty="0" smtClean="0">
                <a:solidFill>
                  <a:schemeClr val="tx1"/>
                </a:solidFill>
              </a:rPr>
              <a:t>839.7</a:t>
            </a:r>
            <a:r>
              <a:rPr lang="sv-SE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</a:t>
            </a:r>
            <a:r>
              <a:rPr lang="sv-SE" b="1" dirty="0" smtClean="0">
                <a:solidFill>
                  <a:schemeClr val="hlink"/>
                </a:solidFill>
              </a:rPr>
              <a:t>67</a:t>
            </a:r>
          </a:p>
        </p:txBody>
      </p:sp>
      <p:pic>
        <p:nvPicPr>
          <p:cNvPr id="3" name="Platshållare för innehåll 2" descr="Tryckt roman, ljudbok och litteraturvetenskapligt verk om Strindbergs romaner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61" y="2003423"/>
            <a:ext cx="7380883" cy="3881459"/>
          </a:xfrm>
        </p:spPr>
      </p:pic>
    </p:spTree>
    <p:extLst>
      <p:ext uri="{BB962C8B-B14F-4D97-AF65-F5344CB8AC3E}">
        <p14:creationId xmlns:p14="http://schemas.microsoft.com/office/powerpoint/2010/main" val="21983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Nationell standard för skönlitteratur vuxna</a:t>
            </a:r>
            <a:endParaRPr lang="sv-SE" dirty="0"/>
          </a:p>
        </p:txBody>
      </p:sp>
      <p:pic>
        <p:nvPicPr>
          <p:cNvPr id="6" name="Platshållare för innehåll 5" descr="Ryggmärkning för vuxna roman, novell, drama, poesi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6" y="2380891"/>
            <a:ext cx="4780588" cy="1828236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>
          <a:xfrm>
            <a:off x="6219825" y="2106721"/>
            <a:ext cx="5684627" cy="4025900"/>
          </a:xfrm>
        </p:spPr>
        <p:txBody>
          <a:bodyPr/>
          <a:lstStyle/>
          <a:p>
            <a:pPr>
              <a:buClrTx/>
            </a:pPr>
            <a:r>
              <a:rPr lang="sv-SE" dirty="0" smtClean="0"/>
              <a:t>Språk direkt från språkkod </a:t>
            </a:r>
            <a:endParaRPr lang="sv-SE" dirty="0"/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Inga gemensam genrer för märkning</a:t>
            </a:r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Serier enligt DDK</a:t>
            </a:r>
          </a:p>
          <a:p>
            <a:pPr lvl="1"/>
            <a:r>
              <a:rPr lang="sv-SE" dirty="0"/>
              <a:t>741.5    Serieromaner, Seriemagasin </a:t>
            </a:r>
          </a:p>
          <a:p>
            <a:pPr lvl="1"/>
            <a:r>
              <a:rPr lang="sv-SE" dirty="0"/>
              <a:t>741.56  Tecknade serier (</a:t>
            </a:r>
            <a:r>
              <a:rPr lang="sv-SE" dirty="0" err="1"/>
              <a:t>Comics</a:t>
            </a:r>
            <a:r>
              <a:rPr lang="sv-SE" dirty="0"/>
              <a:t>, </a:t>
            </a:r>
            <a:r>
              <a:rPr lang="sv-SE" dirty="0" err="1"/>
              <a:t>Cartoons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017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Nationell standard för skönlitteratur barn</a:t>
            </a:r>
            <a:endParaRPr lang="sv-SE" dirty="0"/>
          </a:p>
        </p:txBody>
      </p:sp>
      <p:pic>
        <p:nvPicPr>
          <p:cNvPr id="6" name="Platshållare för innehåll 5" descr="Ryggmärkning barn: bilderbok, barn,poesi, u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3" y="2497269"/>
            <a:ext cx="4796286" cy="1492431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>
          <a:xfrm>
            <a:off x="6669405" y="2320393"/>
            <a:ext cx="5695123" cy="4025900"/>
          </a:xfrm>
        </p:spPr>
        <p:txBody>
          <a:bodyPr/>
          <a:lstStyle/>
          <a:p>
            <a:pPr>
              <a:buClrTx/>
            </a:pPr>
            <a:r>
              <a:rPr lang="sv-SE" dirty="0"/>
              <a:t>Helt efter språkkod </a:t>
            </a:r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Inga gemensam genrer för märkning</a:t>
            </a:r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Serier enligt DDK</a:t>
            </a:r>
          </a:p>
          <a:p>
            <a:pPr lvl="1"/>
            <a:r>
              <a:rPr lang="sv-SE" dirty="0" smtClean="0"/>
              <a:t>741.5 j    </a:t>
            </a:r>
            <a:r>
              <a:rPr lang="sv-SE" dirty="0"/>
              <a:t>Serieromaner, Seriemagasin </a:t>
            </a:r>
          </a:p>
          <a:p>
            <a:pPr lvl="1"/>
            <a:r>
              <a:rPr lang="sv-SE" dirty="0"/>
              <a:t>741.56 </a:t>
            </a:r>
            <a:r>
              <a:rPr lang="sv-SE" dirty="0" smtClean="0"/>
              <a:t>j </a:t>
            </a:r>
            <a:r>
              <a:rPr lang="sv-SE" dirty="0"/>
              <a:t>Tecknade serier (</a:t>
            </a:r>
            <a:r>
              <a:rPr lang="sv-SE" dirty="0" err="1"/>
              <a:t>Comics</a:t>
            </a:r>
            <a:r>
              <a:rPr lang="sv-SE" dirty="0"/>
              <a:t>, </a:t>
            </a:r>
            <a:r>
              <a:rPr lang="sv-SE" dirty="0" err="1" smtClean="0"/>
              <a:t>Cartoons</a:t>
            </a:r>
            <a:r>
              <a:rPr lang="sv-SE" dirty="0" smtClean="0"/>
              <a:t>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46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/>
              <a:t>900</a:t>
            </a:r>
            <a:r>
              <a:rPr lang="sv-SE"/>
              <a:t> Historia &amp; geografi + tabell 2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900  =   J  Arkeologi </a:t>
            </a:r>
            <a:b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	K  Historia </a:t>
            </a:r>
            <a:b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	L  Genealogi </a:t>
            </a:r>
            <a:b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	N Geografi</a:t>
            </a:r>
            <a:b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Länder som huvudsaklig indelningsgrund</a:t>
            </a: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900 innehåller alla länder med kronologisk indelning, många städer och viktiga områden  </a:t>
            </a: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Tabell 2 för vidareindelning. Innehåller  världsdelar, länder, städer m fl.  andra områden</a:t>
            </a:r>
          </a:p>
          <a:p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06358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Historia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b="1" dirty="0"/>
              <a:t>9</a:t>
            </a:r>
            <a:r>
              <a:rPr lang="sv-SE" sz="2000" b="1" dirty="0">
                <a:solidFill>
                  <a:srgbClr val="FF0000"/>
                </a:solidFill>
              </a:rPr>
              <a:t>48.5  </a:t>
            </a:r>
            <a:r>
              <a:rPr lang="sv-SE" sz="2000" dirty="0"/>
              <a:t>Sveriges historia</a:t>
            </a:r>
          </a:p>
          <a:p>
            <a:pPr marL="0" indent="0">
              <a:buNone/>
            </a:pPr>
            <a:endParaRPr lang="sv-SE" sz="2000" b="1" dirty="0"/>
          </a:p>
          <a:p>
            <a:pPr marL="0" indent="0">
              <a:buNone/>
            </a:pPr>
            <a:r>
              <a:rPr lang="sv-SE" sz="2000" b="1" dirty="0"/>
              <a:t>9</a:t>
            </a:r>
            <a:r>
              <a:rPr lang="sv-SE" sz="2000" b="1" dirty="0">
                <a:solidFill>
                  <a:srgbClr val="FF0000"/>
                </a:solidFill>
              </a:rPr>
              <a:t>48.6472  </a:t>
            </a:r>
            <a:r>
              <a:rPr lang="sv-SE" sz="2000" dirty="0"/>
              <a:t>Jönköpings historia </a:t>
            </a:r>
            <a:r>
              <a:rPr lang="sv-SE" b="1" dirty="0">
                <a:solidFill>
                  <a:srgbClr val="FF0000"/>
                </a:solidFill>
              </a:rPr>
              <a:t>	</a:t>
            </a:r>
          </a:p>
          <a:p>
            <a:endParaRPr lang="sv-SE" dirty="0"/>
          </a:p>
        </p:txBody>
      </p:sp>
      <p:pic>
        <p:nvPicPr>
          <p:cNvPr id="7" name="Platshållare för innehåll 6" descr="Bokomslag: Sveriges historia: 600-1350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27" y="2156651"/>
            <a:ext cx="2767584" cy="3925824"/>
          </a:xfrm>
        </p:spPr>
      </p:pic>
    </p:spTree>
    <p:extLst>
      <p:ext uri="{BB962C8B-B14F-4D97-AF65-F5344CB8AC3E}">
        <p14:creationId xmlns:p14="http://schemas.microsoft.com/office/powerpoint/2010/main" val="1552215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/>
              <a:t>900</a:t>
            </a:r>
            <a:r>
              <a:rPr lang="sv-SE"/>
              <a:t> Historia, lokalhistoria och arkeologi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838200" y="2269067"/>
            <a:ext cx="10589820" cy="3766608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900, 930-990 Historia - även lokalhistoria</a:t>
            </a: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910 Geografi - resehandböcker, reseskildringar</a:t>
            </a:r>
          </a:p>
          <a:p>
            <a:pPr>
              <a:buClr>
                <a:schemeClr val="tx1"/>
              </a:buClr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930 Forntidens historia – men inte alla länder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Ingen skillnad mellan arkeologi och historia gällande en viss plats i DDK</a:t>
            </a: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Arkeologiska utgrävningar förs till områdets historia  </a:t>
            </a:r>
          </a:p>
          <a:p>
            <a:endParaRPr lang="sv-SE" sz="2000" dirty="0"/>
          </a:p>
          <a:p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1078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920</a:t>
            </a:r>
            <a:r>
              <a:rPr lang="sv-SE" dirty="0"/>
              <a:t> Biografier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Biografier förs till sitt ämne. </a:t>
            </a:r>
          </a:p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Om det inte går att föra till ett ämne hamnar de under 920.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Berömda svenskar genom tiderna 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920.0</a:t>
            </a:r>
            <a:r>
              <a:rPr lang="sv-S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485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sv-SE" sz="18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0.92</a:t>
            </a:r>
            <a:r>
              <a:rPr lang="sv-SE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   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grafi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över kemist </a:t>
            </a:r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Exempel: Carl </a:t>
            </a:r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Wilhelm Scheele</a:t>
            </a:r>
            <a:r>
              <a:rPr lang="sv-SE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sv-SE" sz="2000" dirty="0"/>
          </a:p>
          <a:p>
            <a:pPr marL="0" indent="0">
              <a:buNone/>
            </a:pPr>
            <a:r>
              <a:rPr lang="sv-S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930.1</a:t>
            </a:r>
            <a:r>
              <a:rPr lang="sv-SE" sz="20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092</a:t>
            </a:r>
            <a:r>
              <a:rPr lang="sv-SE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Biografi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över arkeolog </a:t>
            </a:r>
            <a:endParaRPr lang="sv-SE" sz="2000" dirty="0"/>
          </a:p>
        </p:txBody>
      </p:sp>
      <p:pic>
        <p:nvPicPr>
          <p:cNvPr id="3" name="Platshållare för innehåll 2" descr="Carl Wilhelm Scheele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16" y="1111219"/>
            <a:ext cx="2253551" cy="3201988"/>
          </a:xfr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36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T2-1 – Områden, regioner, platser, hav - exempel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333.72</a:t>
            </a:r>
            <a:r>
              <a:rPr lang="sv-S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sv-S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Nationalparker 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– tropikerna</a:t>
            </a:r>
          </a:p>
          <a:p>
            <a:pPr marL="0" indent="0">
              <a:buNone/>
            </a:pPr>
            <a:endParaRPr lang="sv-S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333.72     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Bevarande och skydd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T1-</a:t>
            </a:r>
            <a:r>
              <a:rPr lang="sv-S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r>
              <a:rPr lang="sv-S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...geografi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T2-</a:t>
            </a:r>
            <a:r>
              <a:rPr lang="sv-S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Tropikerna </a:t>
            </a:r>
          </a:p>
          <a:p>
            <a:pPr marL="0" indent="0">
              <a:buClrTx/>
              <a:buNone/>
            </a:pPr>
            <a:endParaRPr lang="sv-SE" dirty="0" smtClean="0"/>
          </a:p>
          <a:p>
            <a:pPr marL="0" indent="0">
              <a:buClrTx/>
              <a:buNone/>
            </a:pPr>
            <a:endParaRPr lang="sv-SE" dirty="0"/>
          </a:p>
          <a:p>
            <a:pPr>
              <a:buClrTx/>
            </a:pPr>
            <a:endParaRPr lang="sv-SE" dirty="0" smtClean="0"/>
          </a:p>
          <a:p>
            <a:pPr>
              <a:buClrTx/>
            </a:pPr>
            <a:endParaRPr lang="sv-SE" dirty="0"/>
          </a:p>
        </p:txBody>
      </p:sp>
      <p:pic>
        <p:nvPicPr>
          <p:cNvPr id="6" name="Platshållare för innehåll 5" descr="Bokomslag: Making parks work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70" y="2373494"/>
            <a:ext cx="2333897" cy="3492137"/>
          </a:xfr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B26-142C-4E5A-95D0-951F8CF5D54A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51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Sammanfattning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Att klassificera är roligt! Det kräver kunskap och omdöme oavsett klassifikationssystem</a:t>
            </a:r>
          </a:p>
          <a:p>
            <a:pPr>
              <a:buClr>
                <a:schemeClr val="tx1"/>
              </a:buClr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Det är mycket som är likt mellan DDK och SAB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Viktiga skillnader i förhållande till SAB</a:t>
            </a:r>
            <a:r>
              <a:rPr lang="sv-S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Tx/>
            </a:pPr>
            <a:r>
              <a:rPr lang="sv-S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Skönlitteratur</a:t>
            </a:r>
          </a:p>
          <a:p>
            <a:pPr>
              <a:buClrTx/>
            </a:pPr>
            <a:r>
              <a:rPr lang="sv-S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Lokalhistoria</a:t>
            </a:r>
          </a:p>
          <a:p>
            <a:pPr>
              <a:buClrTx/>
            </a:pPr>
            <a:r>
              <a:rPr lang="sv-S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Målgrupp</a:t>
            </a:r>
          </a:p>
          <a:p>
            <a:pPr>
              <a:buClrTx/>
            </a:pPr>
            <a:r>
              <a:rPr lang="sv-S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Musik</a:t>
            </a:r>
            <a:endParaRPr lang="sv-S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100856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Vill du veta mer?</a:t>
            </a:r>
            <a:endParaRPr lang="sv-SE" dirty="0"/>
          </a:p>
        </p:txBody>
      </p:sp>
      <p:pic>
        <p:nvPicPr>
          <p:cNvPr id="6" name="Platshållare för innehåll 5" descr="Självporträtt som skugga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7" y="2106721"/>
            <a:ext cx="3657600" cy="2743200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ClrTx/>
            </a:pPr>
            <a:r>
              <a:rPr lang="sv-SE" dirty="0">
                <a:hlinkClick r:id="rId3"/>
              </a:rPr>
              <a:t>Metadatabyrån</a:t>
            </a:r>
            <a:endParaRPr lang="sv-SE" dirty="0"/>
          </a:p>
          <a:p>
            <a:pPr>
              <a:buClrTx/>
            </a:pPr>
            <a:r>
              <a:rPr lang="sv-SE" dirty="0" err="1" smtClean="0"/>
              <a:t>harriet.aagaard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pPr>
              <a:buClrTx/>
            </a:pPr>
            <a:r>
              <a:rPr lang="sv-SE" dirty="0" err="1"/>
              <a:t>d</a:t>
            </a:r>
            <a:r>
              <a:rPr lang="sv-SE" dirty="0" err="1" smtClean="0"/>
              <a:t>ewey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07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Nummerbyggnation</a:t>
            </a:r>
            <a:endParaRPr lang="sv-SE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838200" y="2095500"/>
            <a:ext cx="10307128" cy="3097602"/>
          </a:xfrm>
        </p:spPr>
        <p:txBody>
          <a:bodyPr/>
          <a:lstStyle/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Både DDK och SAB 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utnyttjar möjlighet att utöka koder genom nummerbyggnation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DDK har många fler möjligheter till utbyggnad!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och många fler anvisningar om 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</a:p>
          <a:p>
            <a:endParaRPr lang="sv-SE" sz="2400" b="1" dirty="0">
              <a:latin typeface="Calibri" pitchFamily="34" charset="0"/>
            </a:endParaRPr>
          </a:p>
          <a:p>
            <a:endParaRPr lang="sv-SE" sz="2400" b="1" dirty="0">
              <a:latin typeface="Calibri" pitchFamily="34" charset="0"/>
            </a:endParaRPr>
          </a:p>
        </p:txBody>
      </p:sp>
      <p:pic>
        <p:nvPicPr>
          <p:cNvPr id="4" name="Platshållare för innehåll 3" descr="Tre pusselbitar i grått, blått och rött som illustrerar fassetter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78" y="4701881"/>
            <a:ext cx="5107280" cy="1681665"/>
          </a:xfrm>
        </p:spPr>
      </p:pic>
    </p:spTree>
    <p:extLst>
      <p:ext uri="{BB962C8B-B14F-4D97-AF65-F5344CB8AC3E}">
        <p14:creationId xmlns:p14="http://schemas.microsoft.com/office/powerpoint/2010/main" val="30041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Tabeller och </a:t>
            </a:r>
            <a:r>
              <a:rPr lang="sv-SE" dirty="0" smtClean="0"/>
              <a:t>tilläggstabeller DDK</a:t>
            </a:r>
            <a:endParaRPr lang="sv-S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I DDK används tabeller för att uttrycka aspekter</a:t>
            </a:r>
          </a:p>
          <a:p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6 generella tabeller</a:t>
            </a:r>
          </a:p>
          <a:p>
            <a:pPr lvl="1">
              <a:buFontTx/>
              <a:buNone/>
            </a:pP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Tilläggstabeller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schemat under vissa ämnen</a:t>
            </a:r>
            <a:b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Tabeller</a:t>
            </a:r>
          </a:p>
        </p:txBody>
      </p:sp>
      <p:graphicFrame>
        <p:nvGraphicFramePr>
          <p:cNvPr id="5" name="Platshållare för innehåll 4" descr="De 6 tabeller som används i Dewey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930796" y="1899251"/>
          <a:ext cx="10590213" cy="4480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590213">
                  <a:extLst>
                    <a:ext uri="{9D8B030D-6E8A-4147-A177-3AD203B41FA5}">
                      <a16:colId xmlns:a16="http://schemas.microsoft.com/office/drawing/2014/main" val="3552733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Tabeller</a:t>
                      </a:r>
                    </a:p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13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T1. Standardindelningar</a:t>
                      </a:r>
                    </a:p>
                    <a:p>
                      <a:endParaRPr lang="sv-SE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6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T2. Geografiska områden mm</a:t>
                      </a:r>
                    </a:p>
                    <a:p>
                      <a:endParaRPr lang="sv-SE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36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 smtClean="0">
                          <a:solidFill>
                            <a:schemeClr val="tx1"/>
                          </a:solidFill>
                        </a:rPr>
                        <a:t>T3. A-C</a:t>
                      </a:r>
                      <a:r>
                        <a:rPr lang="sv-SE" b="1" baseline="0" dirty="0" smtClean="0">
                          <a:solidFill>
                            <a:schemeClr val="tx1"/>
                          </a:solidFill>
                        </a:rPr>
                        <a:t>. Indelningar för konstarterna, särskilda litteraturer, särskilda litteraturformer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07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T4. Indelningar för särskilda språk och språkfamiljer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112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T5. Etniska och nationella grupper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771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T6.</a:t>
                      </a:r>
                      <a:r>
                        <a:rPr lang="sv-SE" b="1" baseline="0" dirty="0" smtClean="0">
                          <a:solidFill>
                            <a:schemeClr val="bg1"/>
                          </a:solidFill>
                        </a:rPr>
                        <a:t> Språk</a:t>
                      </a:r>
                      <a:endParaRPr lang="sv-SE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sv-S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705449"/>
                  </a:ext>
                </a:extLst>
              </a:tr>
            </a:tbl>
          </a:graphicData>
        </a:graphic>
      </p:graphicFrame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C22D-2365-4879-8BC1-8448723F58A5}" type="datetime1">
              <a:rPr lang="sv-SE" smtClean="0"/>
              <a:t>2020-12-04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931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B-tema Violett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9B041705-93EF-400C-8258-E9C472BDEDD7}"/>
    </a:ext>
  </a:extLst>
</a:theme>
</file>

<file path=ppt/theme/theme2.xml><?xml version="1.0" encoding="utf-8"?>
<a:theme xmlns:a="http://schemas.openxmlformats.org/drawingml/2006/main" name="KB-tema Mörkblå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881C8853-5AB8-459C-800C-37E8CA6319EF}"/>
    </a:ext>
  </a:extLst>
</a:theme>
</file>

<file path=ppt/theme/theme3.xml><?xml version="1.0" encoding="utf-8"?>
<a:theme xmlns:a="http://schemas.openxmlformats.org/drawingml/2006/main" name="KB-tema Cayenne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0771DB7F-B320-4447-866E-14E2BF910911}"/>
    </a:ext>
  </a:extLst>
</a:theme>
</file>

<file path=ppt/theme/theme4.xml><?xml version="1.0" encoding="utf-8"?>
<a:theme xmlns:a="http://schemas.openxmlformats.org/drawingml/2006/main" name="KB-tema Gräsgrön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05B1DEF8-252C-4C6B-96DA-27B4AF7A078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Kungliga biblioteket_16x9</Template>
  <TotalTime>7939</TotalTime>
  <Words>4115</Words>
  <Application>Microsoft Office PowerPoint</Application>
  <PresentationFormat>Bredbild</PresentationFormat>
  <Paragraphs>677</Paragraphs>
  <Slides>69</Slides>
  <Notes>35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69</vt:i4>
      </vt:variant>
    </vt:vector>
  </HeadingPairs>
  <TitlesOfParts>
    <vt:vector size="76" baseType="lpstr">
      <vt:lpstr>Arial</vt:lpstr>
      <vt:lpstr>Calibri</vt:lpstr>
      <vt:lpstr>Georgia</vt:lpstr>
      <vt:lpstr>KB-tema Violett</vt:lpstr>
      <vt:lpstr>KB-tema Mörkblå</vt:lpstr>
      <vt:lpstr>KB-tema Cayenne</vt:lpstr>
      <vt:lpstr>KB-tema Gräsgrön</vt:lpstr>
      <vt:lpstr>Dewey decimalklassifikation   - var finns vad?</vt:lpstr>
      <vt:lpstr>Översikt - Dewey</vt:lpstr>
      <vt:lpstr>Van vid SAB?  – mycket är likt!</vt:lpstr>
      <vt:lpstr>Allmänt</vt:lpstr>
      <vt:lpstr>Antal koder</vt:lpstr>
      <vt:lpstr>Tvärvetenskapliga nummer</vt:lpstr>
      <vt:lpstr>Nummerbyggnation</vt:lpstr>
      <vt:lpstr>Tabeller och tilläggstabeller DDK</vt:lpstr>
      <vt:lpstr>Tabeller</vt:lpstr>
      <vt:lpstr>Tabeller och tilläggstabeller (1)</vt:lpstr>
      <vt:lpstr>Tabeller och tilläggstabeller (2)</vt:lpstr>
      <vt:lpstr>Tabeller för grupper  - läggs till ett ämne</vt:lpstr>
      <vt:lpstr>Klartexter och ämnesord</vt:lpstr>
      <vt:lpstr>Språkliga tilläggsbeteckningar</vt:lpstr>
      <vt:lpstr>Libris webbsök - språkuppgifter</vt:lpstr>
      <vt:lpstr>Målgrupp som genre</vt:lpstr>
      <vt:lpstr>Nationell standard för facklitteratur barn - ryggetiketter</vt:lpstr>
      <vt:lpstr>Lathund – DDK / SAB</vt:lpstr>
      <vt:lpstr>000 Datavetenskap, information, allmänna verk (1)</vt:lpstr>
      <vt:lpstr>000 Datavetenskap, information, allmänna verk (2)</vt:lpstr>
      <vt:lpstr>100 Filosofi &amp; psykologi (1)</vt:lpstr>
      <vt:lpstr>100 Filosofi &amp; psykologi (2)</vt:lpstr>
      <vt:lpstr>200 Religion (1)</vt:lpstr>
      <vt:lpstr>200 Religion (2) </vt:lpstr>
      <vt:lpstr>200 Religion (3)</vt:lpstr>
      <vt:lpstr>300 Samhällsvetenskaper (1)</vt:lpstr>
      <vt:lpstr>300 Samhällsvetenskaper (2)</vt:lpstr>
      <vt:lpstr>300 Samhällsvetenskap (3)</vt:lpstr>
      <vt:lpstr>Nationalbibliografin 2016 – 300 stort </vt:lpstr>
      <vt:lpstr>300 Etniska &amp; nationella grupper</vt:lpstr>
      <vt:lpstr>340 Juridik</vt:lpstr>
      <vt:lpstr>350 - Offentlig förvaltning och militärvetenskap</vt:lpstr>
      <vt:lpstr>360 - Sociala problem &amp; sociala tjänster</vt:lpstr>
      <vt:lpstr>370 - Utbildning – exempel </vt:lpstr>
      <vt:lpstr>400 Språk + tabell 4 + tabell 6</vt:lpstr>
      <vt:lpstr>T4—7  Geografiskt tillägg</vt:lpstr>
      <vt:lpstr>500 Naturvetenskap (1)</vt:lpstr>
      <vt:lpstr>500 Naturvetenskap (2)</vt:lpstr>
      <vt:lpstr>500 Naturvetenskap (3)</vt:lpstr>
      <vt:lpstr>598 - Fåglar</vt:lpstr>
      <vt:lpstr>600 Teknik (tillämpade vetenskaper) (1) </vt:lpstr>
      <vt:lpstr>600 Teknik (tillämpade vetenskaper) (2)</vt:lpstr>
      <vt:lpstr>600 - exempel</vt:lpstr>
      <vt:lpstr>Medicin &amp; sjukvård</vt:lpstr>
      <vt:lpstr>Medicin &amp; sjukvård forts.</vt:lpstr>
      <vt:lpstr>610 Medicin - översikt</vt:lpstr>
      <vt:lpstr>613 - Hälsa &amp; friskvård</vt:lpstr>
      <vt:lpstr>Amning</vt:lpstr>
      <vt:lpstr>Sjukdomar</vt:lpstr>
      <vt:lpstr>700 Konstarterna &amp; fritid (1)</vt:lpstr>
      <vt:lpstr>700 Konstarterna &amp; fritid (2)</vt:lpstr>
      <vt:lpstr>730 - Skulptur </vt:lpstr>
      <vt:lpstr>780 Musik</vt:lpstr>
      <vt:lpstr>780  exempel </vt:lpstr>
      <vt:lpstr>800 Litteratur + tabell 3 (1)</vt:lpstr>
      <vt:lpstr>800 Litteratur + tabell 3 (2)</vt:lpstr>
      <vt:lpstr>Skönlitteratur</vt:lpstr>
      <vt:lpstr>Exempel: August Strindberg</vt:lpstr>
      <vt:lpstr>839.7267 </vt:lpstr>
      <vt:lpstr>839.7367</vt:lpstr>
      <vt:lpstr>Nationell standard för skönlitteratur vuxna</vt:lpstr>
      <vt:lpstr>Nationell standard för skönlitteratur barn</vt:lpstr>
      <vt:lpstr>900 Historia &amp; geografi + tabell 2</vt:lpstr>
      <vt:lpstr>Historia</vt:lpstr>
      <vt:lpstr>900 Historia, lokalhistoria och arkeologi</vt:lpstr>
      <vt:lpstr>920 Biografier</vt:lpstr>
      <vt:lpstr>T2-1 – Områden, regioner, platser, hav - exempel</vt:lpstr>
      <vt:lpstr>Sammanfattning</vt:lpstr>
      <vt:lpstr>Vill du veta mer?</vt:lpstr>
    </vt:vector>
  </TitlesOfParts>
  <Company>Kungliga biblioteket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DDK och SAB: var finns vad?</dc:title>
  <dc:creator>Harriet Aagaard</dc:creator>
  <cp:lastModifiedBy>Harriet Aagaard</cp:lastModifiedBy>
  <cp:revision>222</cp:revision>
  <dcterms:created xsi:type="dcterms:W3CDTF">2019-03-21T08:09:15Z</dcterms:created>
  <dcterms:modified xsi:type="dcterms:W3CDTF">2020-12-04T12:50:09Z</dcterms:modified>
</cp:coreProperties>
</file>