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1"/>
    <p:sldMasterId id="2147483885" r:id="rId2"/>
    <p:sldMasterId id="2147483895" r:id="rId3"/>
    <p:sldMasterId id="2147483905" r:id="rId4"/>
  </p:sldMasterIdLst>
  <p:notesMasterIdLst>
    <p:notesMasterId r:id="rId37"/>
  </p:notesMasterIdLst>
  <p:sldIdLst>
    <p:sldId id="433" r:id="rId5"/>
    <p:sldId id="444" r:id="rId6"/>
    <p:sldId id="443" r:id="rId7"/>
    <p:sldId id="430" r:id="rId8"/>
    <p:sldId id="422" r:id="rId9"/>
    <p:sldId id="377" r:id="rId10"/>
    <p:sldId id="435" r:id="rId11"/>
    <p:sldId id="423" r:id="rId12"/>
    <p:sldId id="436" r:id="rId13"/>
    <p:sldId id="437" r:id="rId14"/>
    <p:sldId id="424" r:id="rId15"/>
    <p:sldId id="445" r:id="rId16"/>
    <p:sldId id="386" r:id="rId17"/>
    <p:sldId id="446" r:id="rId18"/>
    <p:sldId id="388" r:id="rId19"/>
    <p:sldId id="447" r:id="rId20"/>
    <p:sldId id="389" r:id="rId21"/>
    <p:sldId id="390" r:id="rId22"/>
    <p:sldId id="391" r:id="rId23"/>
    <p:sldId id="450" r:id="rId24"/>
    <p:sldId id="442" r:id="rId25"/>
    <p:sldId id="394" r:id="rId26"/>
    <p:sldId id="439" r:id="rId27"/>
    <p:sldId id="452" r:id="rId28"/>
    <p:sldId id="396" r:id="rId29"/>
    <p:sldId id="440" r:id="rId30"/>
    <p:sldId id="415" r:id="rId31"/>
    <p:sldId id="416" r:id="rId32"/>
    <p:sldId id="426" r:id="rId33"/>
    <p:sldId id="427" r:id="rId34"/>
    <p:sldId id="448" r:id="rId35"/>
    <p:sldId id="449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 E" initials="E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90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9" autoAdjust="0"/>
    <p:restoredTop sz="76384" autoAdjust="0"/>
  </p:normalViewPr>
  <p:slideViewPr>
    <p:cSldViewPr snapToGrid="0">
      <p:cViewPr varScale="1">
        <p:scale>
          <a:sx n="56" d="100"/>
          <a:sy n="56" d="100"/>
        </p:scale>
        <p:origin x="90" y="456"/>
      </p:cViewPr>
      <p:guideLst/>
    </p:cSldViewPr>
  </p:slideViewPr>
  <p:outlineViewPr>
    <p:cViewPr>
      <p:scale>
        <a:sx n="33" d="100"/>
        <a:sy n="33" d="100"/>
      </p:scale>
      <p:origin x="0" y="-246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2DF53-3A49-914A-AC82-BE22292B8326}" type="datetimeFigureOut">
              <a:rPr lang="en-US" smtClean="0"/>
              <a:t>12/4/2020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B4C93-831D-8245-9C1C-EAB8584AE7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55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5E384F-F4DC-42B6-9B90-FB041DB2F59A}" type="slidenum">
              <a:rPr lang="sv-SE"/>
              <a:pPr/>
              <a:t>6</a:t>
            </a:fld>
            <a:endParaRPr lang="sv-SE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202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C2C39-9C19-4FEB-9A37-A957B1EE65E0}" type="slidenum">
              <a:rPr lang="sv-SE"/>
              <a:pPr/>
              <a:t>19</a:t>
            </a:fld>
            <a:endParaRPr lang="sv-SE"/>
          </a:p>
        </p:txBody>
      </p:sp>
      <p:sp>
        <p:nvSpPr>
          <p:cNvPr id="36966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69667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875">
              <a:spcBef>
                <a:spcPct val="0"/>
              </a:spcBef>
            </a:pPr>
            <a:r>
              <a:rPr lang="en-US" b="1"/>
              <a:t>Psychology of people by gender or sex</a:t>
            </a:r>
          </a:p>
          <a:p>
            <a:pPr defTabSz="904875"/>
            <a:endParaRPr lang="sv-SE"/>
          </a:p>
        </p:txBody>
      </p:sp>
      <p:sp>
        <p:nvSpPr>
          <p:cNvPr id="369668" name="Platshållare för bildnummer 3"/>
          <p:cNvSpPr txBox="1">
            <a:spLocks noGrp="1"/>
          </p:cNvSpPr>
          <p:nvPr/>
        </p:nvSpPr>
        <p:spPr bwMode="auto">
          <a:xfrm>
            <a:off x="3849911" y="9429750"/>
            <a:ext cx="294614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35" tIns="45267" rIns="90535" bIns="4526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</a:pPr>
            <a:fld id="{F04CF5ED-383D-48C4-8570-25EB216B9C47}" type="slidenum">
              <a:rPr lang="sv-SE" sz="1200"/>
              <a:pPr algn="r">
                <a:lnSpc>
                  <a:spcPct val="100000"/>
                </a:lnSpc>
              </a:pPr>
              <a:t>19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37214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419856-3FB7-415F-BEF2-5590EA5C3109}" type="slidenum">
              <a:rPr lang="sv-SE"/>
              <a:pPr/>
              <a:t>21</a:t>
            </a:fld>
            <a:endParaRPr lang="sv-SE"/>
          </a:p>
        </p:txBody>
      </p:sp>
      <p:sp>
        <p:nvSpPr>
          <p:cNvPr id="37171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71715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71716" name="Platshållare för bildnummer 3"/>
          <p:cNvSpPr txBox="1">
            <a:spLocks noGrp="1"/>
          </p:cNvSpPr>
          <p:nvPr/>
        </p:nvSpPr>
        <p:spPr bwMode="auto">
          <a:xfrm>
            <a:off x="3849911" y="9429750"/>
            <a:ext cx="2946144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535" tIns="45267" rIns="90535" bIns="45267"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</a:pPr>
            <a:fld id="{8A728B8E-251C-42DA-B752-4EB87F111F42}" type="slidenum">
              <a:rPr lang="sv-SE" sz="1200"/>
              <a:pPr algn="r">
                <a:lnSpc>
                  <a:spcPct val="100000"/>
                </a:lnSpc>
              </a:pPr>
              <a:t>21</a:t>
            </a:fld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9463262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4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3813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Andra </a:t>
            </a:r>
            <a:r>
              <a:rPr lang="sv-SE" dirty="0" err="1" smtClean="0"/>
              <a:t>API:er</a:t>
            </a:r>
            <a:r>
              <a:rPr lang="sv-SE" dirty="0" smtClean="0"/>
              <a:t> http://blog.libris.kb.se/api/ (LIBRIS)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FFD36-1CEA-46D2-A46E-EB7249404EA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1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4096CC-B5B9-4C7B-BD61-1EA2E4619798}" type="slidenum">
              <a:rPr lang="sv-SE"/>
              <a:pPr/>
              <a:t>29</a:t>
            </a:fld>
            <a:endParaRPr lang="sv-SE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v-SE" dirty="0" smtClean="0"/>
              <a:t>Över 36 miljoner katalogposter från </a:t>
            </a:r>
            <a:r>
              <a:rPr lang="sv-SE" dirty="0" err="1" smtClean="0"/>
              <a:t>WorldCat</a:t>
            </a:r>
            <a:r>
              <a:rPr lang="sv-SE" dirty="0" smtClean="0"/>
              <a:t> ingår, böcker men också dvd, cd och annat material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2512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9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13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288925" y="808038"/>
            <a:ext cx="7183438" cy="4041775"/>
          </a:xfrm>
          <a:ln/>
        </p:spPr>
      </p:sp>
      <p:sp>
        <p:nvSpPr>
          <p:cNvPr id="44035" name="Platshållare för anteckninga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dirty="0" smtClean="0">
                <a:latin typeface="Arial" charset="0"/>
              </a:rPr>
              <a:t>Deweykoder förs på poster i LIBRIS med SAB-kod utifrån Konverteringstabellen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SAB-koder förs på poster i LIBRIS med </a:t>
            </a:r>
            <a:r>
              <a:rPr lang="sv-SE" dirty="0" err="1" smtClean="0">
                <a:latin typeface="Arial" charset="0"/>
              </a:rPr>
              <a:t>deweykod</a:t>
            </a:r>
            <a:r>
              <a:rPr lang="sv-SE" dirty="0" smtClean="0">
                <a:latin typeface="Arial" charset="0"/>
              </a:rPr>
              <a:t> utifrån Konverteringstabellen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Om en manuellt gjord kod finns sker ingen maskingenerering</a:t>
            </a:r>
          </a:p>
          <a:p>
            <a:pPr eaLnBrk="1" hangingPunct="1"/>
            <a:r>
              <a:rPr lang="sv-SE" dirty="0" smtClean="0">
                <a:latin typeface="Arial" charset="0"/>
              </a:rPr>
              <a:t>En klassifikationskod per ursprungskod genereras</a:t>
            </a:r>
          </a:p>
          <a:p>
            <a:pPr eaLnBrk="1" hangingPunct="1"/>
            <a:endParaRPr lang="sv-SE" dirty="0" smtClean="0">
              <a:latin typeface="Arial" charset="0"/>
            </a:endParaRPr>
          </a:p>
          <a:p>
            <a:pPr eaLnBrk="1" hangingPunct="1"/>
            <a:r>
              <a:rPr lang="sv-SE" dirty="0" smtClean="0">
                <a:latin typeface="Arial" charset="0"/>
              </a:rPr>
              <a:t>Koderna ingår i </a:t>
            </a:r>
            <a:r>
              <a:rPr lang="sv-SE" dirty="0" err="1" smtClean="0">
                <a:latin typeface="Arial" charset="0"/>
              </a:rPr>
              <a:t>Webbsök</a:t>
            </a:r>
            <a:r>
              <a:rPr lang="sv-SE" dirty="0" smtClean="0">
                <a:latin typeface="Arial" charset="0"/>
              </a:rPr>
              <a:t> och exporter till lokala system, men inte i katalogiseringsklienten Voyager</a:t>
            </a:r>
          </a:p>
          <a:p>
            <a:pPr eaLnBrk="1" hangingPunct="1"/>
            <a:endParaRPr lang="sv-SE" dirty="0" smtClean="0">
              <a:latin typeface="Arial" charset="0"/>
            </a:endParaRPr>
          </a:p>
        </p:txBody>
      </p:sp>
      <p:sp>
        <p:nvSpPr>
          <p:cNvPr id="4403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FCE15F-3FD7-455A-8C05-541AA9C6D314}" type="slidenum">
              <a:rPr lang="en-US" smtClean="0"/>
              <a:pPr eaLnBrk="1" hangingPunct="1"/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1963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329D-A376-4C69-8F04-25C660640ECA}" type="slidenum">
              <a:rPr lang="sv-SE" smtClean="0"/>
              <a:pPr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829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3F862-C77B-458E-A71B-707510C9825B}" type="slidenum">
              <a:rPr lang="sv-SE"/>
              <a:pPr/>
              <a:t>12</a:t>
            </a:fld>
            <a:endParaRPr lang="sv-SE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Konverteringstabellen mellan  Dewey och SAB går att söka men</a:t>
            </a:r>
            <a:r>
              <a:rPr lang="sv-SE" baseline="0" dirty="0" smtClean="0"/>
              <a:t> också ladda ner som textfil, vilken kan sparas i </a:t>
            </a:r>
            <a:r>
              <a:rPr lang="sv-SE" baseline="0" dirty="0" err="1" smtClean="0"/>
              <a:t>excel</a:t>
            </a:r>
            <a:r>
              <a:rPr lang="sv-SE" baseline="0" dirty="0" smtClean="0"/>
              <a:t>. De flesta bibliotek som arbetat med en övergång till Dewey har använt sig av konverteringstabellen.</a:t>
            </a:r>
            <a:br>
              <a:rPr lang="sv-SE" baseline="0" dirty="0" smtClean="0"/>
            </a:br>
            <a:endParaRPr lang="sv-SE" baseline="0" dirty="0" smtClean="0"/>
          </a:p>
          <a:p>
            <a:r>
              <a:rPr lang="sv-SE" baseline="0" dirty="0" smtClean="0"/>
              <a:t>Den är grunden för samsökning på klassifikation i Libris och i </a:t>
            </a:r>
            <a:r>
              <a:rPr lang="sv-SE" baseline="0" dirty="0" err="1" smtClean="0"/>
              <a:t>WebDeweySearch</a:t>
            </a:r>
            <a:r>
              <a:rPr lang="sv-SE" baseline="0" dirty="0" smtClean="0"/>
              <a:t>.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015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875" eaLnBrk="0" hangingPunct="0">
              <a:defRPr sz="2400">
                <a:solidFill>
                  <a:schemeClr val="tx2"/>
                </a:solidFill>
                <a:latin typeface="Arial" charset="0"/>
              </a:defRPr>
            </a:lvl1pPr>
            <a:lvl2pPr marL="742950" indent="-285750" defTabSz="904875" eaLnBrk="0" hangingPunct="0">
              <a:defRPr sz="2400">
                <a:solidFill>
                  <a:schemeClr val="tx2"/>
                </a:solidFill>
                <a:latin typeface="Arial" charset="0"/>
              </a:defRPr>
            </a:lvl2pPr>
            <a:lvl3pPr marL="1143000" indent="-228600" defTabSz="904875" eaLnBrk="0" hangingPunct="0"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defTabSz="904875" eaLnBrk="0" hangingPunct="0">
              <a:defRPr sz="2400">
                <a:solidFill>
                  <a:schemeClr val="tx2"/>
                </a:solidFill>
                <a:latin typeface="Arial" charset="0"/>
              </a:defRPr>
            </a:lvl4pPr>
            <a:lvl5pPr marL="2057400" indent="-228600" defTabSz="904875" eaLnBrk="0" hangingPunct="0">
              <a:defRPr sz="2400">
                <a:solidFill>
                  <a:schemeClr val="tx2"/>
                </a:solidFill>
                <a:latin typeface="Arial" charset="0"/>
              </a:defRPr>
            </a:lvl5pPr>
            <a:lvl6pPr marL="2514600" indent="-228600" defTabSz="904875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2971800" indent="-228600" defTabSz="904875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3429000" indent="-228600" defTabSz="904875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3886200" indent="-228600" defTabSz="904875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fld id="{2E44429E-19A4-4AC1-BDB7-1C6D4A90D506}" type="slidenum">
              <a:rPr lang="sv-SE" sz="1200">
                <a:solidFill>
                  <a:schemeClr val="tx1"/>
                </a:solidFill>
              </a:rPr>
              <a:pPr eaLnBrk="1" hangingPunct="1"/>
              <a:t>13</a:t>
            </a:fld>
            <a:endParaRPr lang="sv-SE" sz="1200">
              <a:solidFill>
                <a:schemeClr val="tx1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813" y="744538"/>
            <a:ext cx="6616700" cy="3722687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sv-SE" smtClean="0"/>
              <a:t>Ett av syftena är att den ska kunna användas automatiskt för att förse LIBRIS med  deweykoder på katalogposter som bara har SAB-klassning. Detta ska synas i  själva katalogen och inte i Voyager.</a:t>
            </a:r>
          </a:p>
          <a:p>
            <a:pPr eaLnBrk="1" hangingPunct="1"/>
            <a:endParaRPr lang="sv-SE" smtClean="0"/>
          </a:p>
          <a:p>
            <a:pPr eaLnBrk="1" hangingPunct="1"/>
            <a:r>
              <a:rPr lang="sv-SE" smtClean="0"/>
              <a:t>Man kan också söka på både SAB och DDK tillsammans i LIBRIS. </a:t>
            </a:r>
          </a:p>
          <a:p>
            <a:pPr eaLnBrk="1" hangingPunct="1"/>
            <a:endParaRPr lang="sv-SE" smtClean="0"/>
          </a:p>
          <a:p>
            <a:pPr eaLnBrk="1" hangingPunct="1"/>
            <a:r>
              <a:rPr lang="sv-SE" smtClean="0"/>
              <a:t>Men du kan också hitta deweykoder här.</a:t>
            </a:r>
          </a:p>
        </p:txBody>
      </p:sp>
    </p:spTree>
    <p:extLst>
      <p:ext uri="{BB962C8B-B14F-4D97-AF65-F5344CB8AC3E}">
        <p14:creationId xmlns:p14="http://schemas.microsoft.com/office/powerpoint/2010/main" val="299117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ISO 25964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Thesauri and interoperability with other vocabularies </a:t>
            </a:r>
            <a:r>
              <a:rPr lang="en-US" dirty="0" err="1" smtClean="0">
                <a:solidFill>
                  <a:schemeClr val="tx1"/>
                </a:solidFill>
              </a:rPr>
              <a:t>används</a:t>
            </a:r>
            <a:r>
              <a:rPr lang="en-US" dirty="0" smtClean="0">
                <a:solidFill>
                  <a:schemeClr val="tx1"/>
                </a:solidFill>
              </a:rPr>
              <a:t> vid </a:t>
            </a:r>
            <a:r>
              <a:rPr lang="en-US" dirty="0" err="1" smtClean="0">
                <a:solidFill>
                  <a:schemeClr val="tx1"/>
                </a:solidFill>
              </a:rPr>
              <a:t>mappning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sv-SE" dirty="0" smtClean="0">
              <a:solidFill>
                <a:schemeClr val="tx1"/>
              </a:solidFill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B4C93-831D-8245-9C1C-EAB8584AE7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31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23813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7FFD36-1CEA-46D2-A46E-EB7249404EA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0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454F5EC-0DB6-4AB4-96CC-8977D6A5A1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6590247E-7C22-0E4F-BF31-0B1B29FF2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19707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41AF7282-A216-794E-826A-4A73289894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936262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712314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58787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5487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3595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bg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44632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2154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8273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784D8C65-4190-234E-82D4-DFE1B760A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69516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EF1FE1C-AAD0-694F-9254-7FA922E6C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258342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CD244E68-DEF3-D64A-BD1C-D8D05E94F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34833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956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45076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27406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7743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5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2900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71076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1184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kgrund, rubrik, ingres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A62368BA-F2AF-4679-8EB5-2DE0647DF20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A17F7B32-AC9B-4804-9856-1FFA57AE66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EF62F46D-85C7-E14E-9282-9758A0FD38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1795185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örvald eller egen), rubrik, ingress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F6974C00-3486-4CDA-96CC-FA93F7C54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Lägg till egen bakgrundsbild genom att klicka på bildikonen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0D9A425F-F29C-4DEF-BF12-253AB7949C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7" y="1089024"/>
            <a:ext cx="9988551" cy="86272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lnSpc>
                <a:spcPct val="90000"/>
              </a:lnSpc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Skriv titel här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47976395-2A14-4EC3-A6D5-BBF86F71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951745"/>
            <a:ext cx="9988550" cy="5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– skriv undertitel här</a:t>
            </a:r>
          </a:p>
        </p:txBody>
      </p:sp>
      <p:sp>
        <p:nvSpPr>
          <p:cNvPr id="7" name="Platshållare för text 5">
            <a:extLst>
              <a:ext uri="{FF2B5EF4-FFF2-40B4-BE49-F238E27FC236}">
                <a16:creationId xmlns:a16="http://schemas.microsoft.com/office/drawing/2014/main" id="{3DB1317F-424C-0B46-8F86-70D443C17E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7" y="6375986"/>
            <a:ext cx="4410075" cy="345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Förnamn Efternamn</a:t>
            </a:r>
          </a:p>
        </p:txBody>
      </p:sp>
    </p:spTree>
    <p:extLst>
      <p:ext uri="{BB962C8B-B14F-4D97-AF65-F5344CB8AC3E}">
        <p14:creationId xmlns:p14="http://schemas.microsoft.com/office/powerpoint/2010/main" val="394564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77787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 baseline="0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 med plats för en rad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F42423-2891-47C8-B9E0-E1BF65C4D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4C7C74A-82E9-4E08-B581-C47742DCE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3DD935-6933-426E-864F-9C4FC99B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44675"/>
            <a:ext cx="10589820" cy="41910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rgbClr val="92D05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15905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6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53895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58273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4198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3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4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47584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10307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0647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2020-03-23</a:t>
            </a:r>
            <a:endParaRPr lang="en-US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B6178-B7E7-4A8B-86A6-DD3CA17EF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76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2020-03-23</a:t>
            </a:r>
            <a:endParaRPr lang="en-US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4FCF5-F516-42F7-A555-9D9B869358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1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Rubrik, text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2301" y="790575"/>
            <a:ext cx="9740900" cy="482600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622300" y="1906589"/>
            <a:ext cx="4768851" cy="33940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94351" y="1906589"/>
            <a:ext cx="4768849" cy="3394075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624417" y="6224588"/>
            <a:ext cx="2878667" cy="144462"/>
          </a:xfrm>
        </p:spPr>
        <p:txBody>
          <a:bodyPr/>
          <a:lstStyle>
            <a:lvl1pPr>
              <a:defRPr/>
            </a:lvl1pPr>
          </a:lstStyle>
          <a:p>
            <a:r>
              <a:rPr lang="sv-SE" smtClean="0"/>
              <a:t>2020-03-23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624417" y="6524626"/>
            <a:ext cx="2878667" cy="1444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1380067" y="6373813"/>
            <a:ext cx="2120900" cy="144462"/>
          </a:xfrm>
        </p:spPr>
        <p:txBody>
          <a:bodyPr/>
          <a:lstStyle>
            <a:lvl1pPr>
              <a:defRPr/>
            </a:lvl1pPr>
          </a:lstStyle>
          <a:p>
            <a:fld id="{636A70C6-54FE-42B7-8B8F-1B2F238210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10589821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nivån, eller vanlig text genom att trycka </a:t>
            </a:r>
            <a:r>
              <a:rPr lang="sv-SE" dirty="0" err="1"/>
              <a:t>backsteg</a:t>
            </a:r>
            <a:r>
              <a:rPr lang="sv-SE" dirty="0"/>
              <a:t> för att ta bort punktlista.</a:t>
            </a:r>
          </a:p>
          <a:p>
            <a:pPr lvl="1"/>
            <a:r>
              <a:rPr lang="sv-SE" dirty="0"/>
              <a:t>Skriv andra nivås punktlista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E02AF752-079A-4755-BCD9-74CFFD07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D1DD68C5-E5E7-41B0-AE39-2353B92B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1E5C034E-63F1-4F55-BC14-EF0D6C82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gress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0" cy="129222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711395"/>
            <a:ext cx="10589820" cy="332428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15DE9479-ED5E-4744-97BE-BF95C971BF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028826"/>
            <a:ext cx="10590213" cy="4919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sv-SE" dirty="0"/>
              <a:t>Skriv undertitel här</a:t>
            </a:r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ADBB7FD-E569-44FC-BF8C-17042BCE5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BC9A5AAE-6682-44D7-A6BA-8B38EC3ED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96FBF6F6-339F-4C6B-91E3-11217F89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116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5591175" cy="7874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EA193844-F090-4300-9C20-94CE3D66DF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06575"/>
            <a:ext cx="5591174" cy="42291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1800"/>
            </a:lvl1pPr>
            <a:lvl2pPr marL="468000" indent="-216000">
              <a:lnSpc>
                <a:spcPts val="2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 marL="2057400" indent="-228600"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6EFEED0-7FE9-4BA7-87AD-7B9D6D4C34D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00826" y="736601"/>
            <a:ext cx="5591174" cy="43846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dirty="0"/>
              <a:t>Dra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hit,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</a:t>
            </a:r>
            <a:r>
              <a:rPr lang="en-US" dirty="0"/>
              <a:t> </a:t>
            </a:r>
            <a:r>
              <a:rPr lang="en-US" dirty="0" err="1"/>
              <a:t>nedan</a:t>
            </a:r>
            <a:endParaRPr lang="sv-SE" dirty="0"/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A96B7CFA-538A-4C90-ABCD-44850564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FD3C38F-55C4-47F1-B79A-64A98C7F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23CE5EE-C194-4F44-9B15-001C9D87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41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innehåll,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F5936E-910E-4353-B061-553450E5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36601"/>
            <a:ext cx="10589821" cy="126682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Skriv rubrik här</a:t>
            </a:r>
            <a:br>
              <a:rPr lang="sv-SE" dirty="0"/>
            </a:br>
            <a:r>
              <a:rPr lang="sv-SE" dirty="0"/>
              <a:t>med plats för två rader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BA38D83-141C-4C62-A7AC-A12C26C235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95500"/>
            <a:ext cx="5133975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4" name="Platshållare för innehåll 9">
            <a:extLst>
              <a:ext uri="{FF2B5EF4-FFF2-40B4-BE49-F238E27FC236}">
                <a16:creationId xmlns:a16="http://schemas.microsoft.com/office/drawing/2014/main" id="{0FB31599-C149-4C34-96FC-65CFBB79840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219826" y="2106721"/>
            <a:ext cx="5208196" cy="4025900"/>
          </a:xfrm>
          <a:prstGeom prst="rect">
            <a:avLst/>
          </a:prstGeom>
        </p:spPr>
        <p:txBody>
          <a:bodyPr/>
          <a:lstStyle>
            <a:lvl1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1pPr>
            <a:lvl2pPr marL="685800" indent="-228600">
              <a:lnSpc>
                <a:spcPts val="2400"/>
              </a:lnSpc>
              <a:spcBef>
                <a:spcPts val="1000"/>
              </a:spcBef>
              <a:buFont typeface="Arial" panose="020B0604020202020204" pitchFamily="34" charset="0"/>
              <a:buChar char="–"/>
              <a:defRPr sz="1800" baseline="0"/>
            </a:lvl2pPr>
            <a:lvl3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4pPr>
            <a:lvl5pPr>
              <a:lnSpc>
                <a:spcPts val="2400"/>
              </a:lnSpc>
              <a:spcBef>
                <a:spcPts val="1000"/>
              </a:spcBef>
              <a:buClr>
                <a:schemeClr val="accent2"/>
              </a:buClr>
              <a:defRPr/>
            </a:lvl5pPr>
          </a:lstStyle>
          <a:p>
            <a:pPr lvl="0"/>
            <a:r>
              <a:rPr lang="sv-SE" dirty="0"/>
              <a:t>Skriv punktlista för första nivån här</a:t>
            </a:r>
          </a:p>
          <a:p>
            <a:pPr lvl="1"/>
            <a:r>
              <a:rPr lang="sv-SE" dirty="0"/>
              <a:t>Skriv punktlista för andra nivån här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E5F5A30-79A5-486E-8384-5EE57335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173512AE-92BA-427E-BEAF-EC874436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2B326AC-2F1F-4FDE-AC27-4069C69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197">
          <p15:clr>
            <a:srgbClr val="FBAE40"/>
          </p15:clr>
        </p15:guide>
        <p15:guide id="2" orient="horz" pos="3226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679C56E7-82AB-4922-ACC6-DB93CF31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8C20DEBF-CD8E-4DFC-8ED1-4A480A31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BBBD4592-25F7-42EF-BAA4-1FB9A19B4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ut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EBB1C809-7BC7-4DD5-902D-A413C7EC5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r>
              <a:rPr lang="sv-SE" smtClean="0"/>
              <a:t>2020-03-23</a:t>
            </a:r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D7E4D14-E82D-4B30-B778-1DE4860E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9CF6A344-490D-4851-AB58-772C75EC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838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595959"/>
                </a:solidFill>
              </a:defRPr>
            </a:lvl1pPr>
          </a:lstStyle>
          <a:p>
            <a:fld id="{E541A8F5-7967-4FE2-B860-894CD6FB1340}" type="slidenum">
              <a:rPr lang="sv-SE" smtClean="0"/>
              <a:pPr/>
              <a:t>‹#›</a:t>
            </a:fld>
            <a:endParaRPr lang="sv-SE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FA4D633-01E7-4A16-892B-E335FFC7F3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84" r:id="rId2"/>
    <p:sldLayoutId id="2147483692" r:id="rId3"/>
    <p:sldLayoutId id="2147483694" r:id="rId4"/>
    <p:sldLayoutId id="2147483693" r:id="rId5"/>
    <p:sldLayoutId id="2147483696" r:id="rId6"/>
    <p:sldLayoutId id="2147483697" r:id="rId7"/>
    <p:sldLayoutId id="2147483698" r:id="rId8"/>
    <p:sldLayoutId id="214748369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F15803-B737-4B0E-A49C-5C05B61638B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07137"/>
            <a:ext cx="971518" cy="145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5635CD1-07A0-4C8A-97EA-A15AB484F66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1040"/>
            <a:ext cx="971518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9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F4F384-B26D-4D18-B2DC-DCEA1EE8A5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503" y="5410055"/>
            <a:ext cx="971517" cy="1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eweysearchsv.pansoft.de/webdeweysearc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xplore.bl.uk/primo_library/libweb/action/search.do?vid=BLVU1" TargetMode="External"/><Relationship Id="rId2" Type="http://schemas.openxmlformats.org/officeDocument/2006/relationships/hyperlink" Target="https://www.worldcat.org/" TargetMode="External"/><Relationship Id="rId1" Type="http://schemas.openxmlformats.org/officeDocument/2006/relationships/slideLayout" Target="../slideLayouts/slideLayout30.xml"/><Relationship Id="rId5" Type="http://schemas.openxmlformats.org/officeDocument/2006/relationships/hyperlink" Target="http://www.worldcat.org/identities/" TargetMode="External"/><Relationship Id="rId4" Type="http://schemas.openxmlformats.org/officeDocument/2006/relationships/hyperlink" Target="http://classify.oclc.org/classify2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tadatabyran.kb.se/klassifikation/ddk/ddk-praxis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brishelp.libris.kb.se/help/search_codes_swe.jsp" TargetMode="Externa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E2B7ED-172F-4F98-BD71-FDFA47AB16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dirty="0" smtClean="0"/>
              <a:t>Kataloger </a:t>
            </a:r>
            <a:r>
              <a:rPr lang="sv-SE" dirty="0"/>
              <a:t>och sökverktyg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AADC7E7-F0B1-4F73-8E0E-C2E4F6A05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sv-SE" dirty="0" smtClean="0"/>
              <a:t>&amp; </a:t>
            </a:r>
            <a:r>
              <a:rPr lang="sv-SE" dirty="0"/>
              <a:t>hur kan vi </a:t>
            </a:r>
            <a:r>
              <a:rPr lang="sv-SE" dirty="0" smtClean="0"/>
              <a:t>använda Dewey?</a:t>
            </a:r>
            <a:r>
              <a:rPr lang="sv-SE" dirty="0"/>
              <a:t/>
            </a:r>
            <a:br>
              <a:rPr lang="sv-SE" dirty="0"/>
            </a:br>
            <a:endParaRPr lang="sv-SE" dirty="0" smtClean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2"/>
          </p:nvPr>
        </p:nvSpPr>
        <p:spPr>
          <a:xfrm>
            <a:off x="839787" y="6150943"/>
            <a:ext cx="4410075" cy="570533"/>
          </a:xfrm>
        </p:spPr>
        <p:txBody>
          <a:bodyPr/>
          <a:lstStyle/>
          <a:p>
            <a:r>
              <a:rPr lang="sv-SE" dirty="0" smtClean="0"/>
              <a:t>Harriet Aagaard, Kungliga biblioteket</a:t>
            </a:r>
            <a:br>
              <a:rPr lang="sv-SE" dirty="0" smtClean="0"/>
            </a:br>
            <a:r>
              <a:rPr lang="sv-SE" dirty="0" smtClean="0"/>
              <a:t>Höst 2020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9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Mappning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sz="2000" dirty="0"/>
              <a:t>Jämförelse av två olika system,   t ex</a:t>
            </a:r>
          </a:p>
          <a:p>
            <a:pPr lvl="1"/>
            <a:r>
              <a:rPr lang="sv-SE" dirty="0"/>
              <a:t>Dewey och SAB </a:t>
            </a:r>
          </a:p>
          <a:p>
            <a:pPr lvl="1"/>
            <a:r>
              <a:rPr lang="sv-SE" dirty="0"/>
              <a:t>Dewey och Svenska ämnesord </a:t>
            </a:r>
          </a:p>
          <a:p>
            <a:pPr marL="0" indent="0">
              <a:buNone/>
            </a:pPr>
            <a:r>
              <a:rPr lang="sv-SE" sz="2000" dirty="0"/>
              <a:t>Exakta motsvarigheter</a:t>
            </a:r>
          </a:p>
          <a:p>
            <a:pPr marL="0" indent="0">
              <a:buNone/>
            </a:pPr>
            <a:r>
              <a:rPr lang="sv-SE" sz="2000" dirty="0"/>
              <a:t>Andra motsvarigheter</a:t>
            </a:r>
          </a:p>
          <a:p>
            <a:pPr marL="0" indent="0">
              <a:buNone/>
            </a:pPr>
            <a:r>
              <a:rPr lang="sv-SE" sz="2000" dirty="0"/>
              <a:t>En mappning kan sedan användas av datorer</a:t>
            </a:r>
          </a:p>
          <a:p>
            <a:endParaRPr lang="sv-SE" dirty="0"/>
          </a:p>
        </p:txBody>
      </p:sp>
      <p:pic>
        <p:nvPicPr>
          <p:cNvPr id="6" name="Platshållare för innehåll 5" descr="Magdalena Svanberg, projeektledare Deweyprojektet som visar hur hon maplpat, det vill säga jämfört, 200 och C och fört in i konverteringstabellen&#10;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78" y="2003423"/>
            <a:ext cx="3112158" cy="302431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Mappning internationellt</a:t>
            </a:r>
            <a:endParaRPr lang="sv-SE" dirty="0"/>
          </a:p>
        </p:txBody>
      </p:sp>
      <p:pic>
        <p:nvPicPr>
          <p:cNvPr id="4" name="Platshållare för innehåll 3" descr="Mappningar som gjorts mellan Dewey och olika klassifikation och ämnesordssystem&#10;Bild: Michael Panzer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783862"/>
            <a:ext cx="7628144" cy="4572488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94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Konverteringstabellen </a:t>
            </a:r>
            <a:r>
              <a:rPr lang="sv-SE" dirty="0" smtClean="0"/>
              <a:t>Dewey/SAB (1) </a:t>
            </a:r>
            <a:endParaRPr lang="sv-SE" dirty="0"/>
          </a:p>
        </p:txBody>
      </p:sp>
      <p:pic>
        <p:nvPicPr>
          <p:cNvPr id="6" name="Platshållare för innehåll 5" descr="Konverteringstabell Dewey / SAB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" y="1606102"/>
            <a:ext cx="6631071" cy="4932789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6178-B7E7-4A8B-86A6-DD3CA17EF6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Konverteringstabellen Dewey/SAB (2)</a:t>
            </a:r>
          </a:p>
        </p:txBody>
      </p:sp>
      <p:pic>
        <p:nvPicPr>
          <p:cNvPr id="5" name="Platshållare för innehåll 4" descr="Sökning på SAB-koden Dodb som  visar relaterade deweykoder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8" y="2003423"/>
            <a:ext cx="3944258" cy="4025900"/>
          </a:xfrm>
        </p:spPr>
      </p:pic>
      <p:pic>
        <p:nvPicPr>
          <p:cNvPr id="6" name="Platshållare för innehåll 5" descr="Sökning på Dewey-koden 371 som  visar relaterade SAB-koder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398" y="2003423"/>
            <a:ext cx="5379015" cy="4102303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67D6B6-8A14-4EBE-9B48-6D66789518A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Mappning SAO – Deweykoder : auktoriteter</a:t>
            </a:r>
          </a:p>
        </p:txBody>
      </p:sp>
      <p:pic>
        <p:nvPicPr>
          <p:cNvPr id="9" name="Platshållare för innehåll 8" descr="Ämnesordet Folkparker på id.kb.se&#10;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86654"/>
            <a:ext cx="5133975" cy="3843592"/>
          </a:xfrm>
        </p:spPr>
      </p:pic>
      <p:pic>
        <p:nvPicPr>
          <p:cNvPr id="10" name="Platshållare för innehåll 9" descr="Folkparker vid sökning på SAO-termer i WebDewey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33" y="2186654"/>
            <a:ext cx="5208588" cy="3233135"/>
          </a:xfr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2020-12-01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65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Libris begränsning via ämne</a:t>
            </a:r>
            <a:endParaRPr lang="sv-SE" dirty="0"/>
          </a:p>
        </p:txBody>
      </p:sp>
      <p:pic>
        <p:nvPicPr>
          <p:cNvPr id="5" name="Platshållare för innehåll 4" descr="Träfflista i Libris webbsök, Man kan begränsa via ämne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9293"/>
            <a:ext cx="7303140" cy="4537057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DDE5D-1C07-4929-9212-D9E9A2BD688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WebDewey</a:t>
            </a:r>
            <a:r>
              <a:rPr lang="sv-SE" dirty="0"/>
              <a:t> </a:t>
            </a:r>
            <a:r>
              <a:rPr lang="sv-SE" dirty="0" smtClean="0"/>
              <a:t>Sök (1)</a:t>
            </a:r>
            <a:endParaRPr lang="sv-SE" dirty="0"/>
          </a:p>
        </p:txBody>
      </p:sp>
      <p:pic>
        <p:nvPicPr>
          <p:cNvPr id="8" name="Platshållare för innehåll 7" descr="WebDewey Sök hittas via Bläddra ämnesvis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69" y="2003423"/>
            <a:ext cx="5819348" cy="3581631"/>
          </a:xfrm>
        </p:spPr>
      </p:pic>
      <p:sp>
        <p:nvSpPr>
          <p:cNvPr id="6" name="Platshållare för innehåll 5"/>
          <p:cNvSpPr>
            <a:spLocks noGrp="1"/>
          </p:cNvSpPr>
          <p:nvPr>
            <p:ph sz="quarter" idx="14"/>
          </p:nvPr>
        </p:nvSpPr>
        <p:spPr>
          <a:xfrm>
            <a:off x="7237743" y="2003423"/>
            <a:ext cx="5208196" cy="4025900"/>
          </a:xfrm>
        </p:spPr>
        <p:txBody>
          <a:bodyPr/>
          <a:lstStyle/>
          <a:p>
            <a:pPr marL="0" indent="0">
              <a:buNone/>
            </a:pPr>
            <a:r>
              <a:rPr lang="sv-SE" dirty="0" smtClean="0"/>
              <a:t>… för Dewey se </a:t>
            </a:r>
            <a:r>
              <a:rPr lang="sv-SE" dirty="0" err="1" smtClean="0">
                <a:hlinkClick r:id="rId3"/>
              </a:rPr>
              <a:t>WebDeweySearch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146B-DF28-497E-8D22-F02BBE3897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WebDewey</a:t>
            </a:r>
            <a:r>
              <a:rPr lang="sv-SE" dirty="0"/>
              <a:t> </a:t>
            </a:r>
            <a:r>
              <a:rPr lang="sv-SE" dirty="0" smtClean="0"/>
              <a:t>Sök (2)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146B-DF28-497E-8D22-F02BBE38976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731520" y="1702190"/>
            <a:ext cx="10696500" cy="4654159"/>
          </a:xfrm>
        </p:spPr>
        <p:txBody>
          <a:bodyPr/>
          <a:lstStyle/>
          <a:p>
            <a:pPr marL="0" indent="0">
              <a:buNone/>
            </a:pPr>
            <a:r>
              <a:rPr lang="sv-SE" sz="2000" dirty="0"/>
              <a:t>Sökmöjligheter:</a:t>
            </a:r>
          </a:p>
          <a:p>
            <a:pPr>
              <a:buClr>
                <a:srgbClr val="595959"/>
              </a:buClr>
              <a:buFontTx/>
              <a:buChar char="•"/>
            </a:pPr>
            <a:r>
              <a:rPr lang="sv-SE" sz="2000" dirty="0"/>
              <a:t>Navigering (klicka sig fram)</a:t>
            </a:r>
          </a:p>
          <a:p>
            <a:pPr lvl="1">
              <a:buClr>
                <a:srgbClr val="595959"/>
              </a:buClr>
              <a:buFontTx/>
              <a:buChar char="•"/>
            </a:pPr>
            <a:r>
              <a:rPr lang="sv-SE" sz="2000" dirty="0"/>
              <a:t>DDK</a:t>
            </a:r>
          </a:p>
          <a:p>
            <a:pPr lvl="1">
              <a:buClr>
                <a:srgbClr val="595959"/>
              </a:buClr>
              <a:buFontTx/>
              <a:buChar char="•"/>
            </a:pPr>
            <a:r>
              <a:rPr lang="sv-SE" sz="2000" dirty="0"/>
              <a:t>Rubriker</a:t>
            </a:r>
            <a:br>
              <a:rPr lang="sv-SE" sz="2000" dirty="0"/>
            </a:br>
            <a:endParaRPr lang="sv-SE" sz="2000" dirty="0"/>
          </a:p>
          <a:p>
            <a:pPr>
              <a:buClr>
                <a:srgbClr val="595959"/>
              </a:buClr>
              <a:buFontTx/>
              <a:buChar char="•"/>
            </a:pPr>
            <a:r>
              <a:rPr lang="sv-SE" sz="2000" dirty="0"/>
              <a:t>Sökning</a:t>
            </a:r>
          </a:p>
          <a:p>
            <a:pPr lvl="1">
              <a:buClr>
                <a:srgbClr val="595959"/>
              </a:buClr>
              <a:buFontTx/>
              <a:buChar char="•"/>
            </a:pPr>
            <a:r>
              <a:rPr lang="sv-SE" sz="2000" dirty="0"/>
              <a:t>DDK</a:t>
            </a:r>
          </a:p>
          <a:p>
            <a:pPr lvl="1">
              <a:buClr>
                <a:srgbClr val="595959"/>
              </a:buClr>
              <a:buFontTx/>
              <a:buChar char="•"/>
            </a:pPr>
            <a:r>
              <a:rPr lang="sv-SE" sz="2000" dirty="0"/>
              <a:t>Rubriker </a:t>
            </a:r>
          </a:p>
          <a:p>
            <a:pPr lvl="1">
              <a:buClr>
                <a:srgbClr val="595959"/>
              </a:buClr>
              <a:buFontTx/>
              <a:buChar char="•"/>
            </a:pPr>
            <a:r>
              <a:rPr lang="sv-SE" sz="2000" dirty="0"/>
              <a:t>Indextermer – svenska och engelska</a:t>
            </a:r>
          </a:p>
          <a:p>
            <a:pPr>
              <a:buClr>
                <a:srgbClr val="595959"/>
              </a:buClr>
              <a:buFontTx/>
              <a:buChar char="•"/>
            </a:pPr>
            <a:r>
              <a:rPr lang="sv-SE" sz="2000" dirty="0"/>
              <a:t>Trunkera med *, t.ex. katt*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Visar antalet träffar i Libris, dels </a:t>
            </a:r>
            <a:r>
              <a:rPr lang="sv-SE" sz="2000" dirty="0" smtClean="0"/>
              <a:t>exakt kod, </a:t>
            </a:r>
            <a:r>
              <a:rPr lang="sv-SE" sz="2000" dirty="0"/>
              <a:t>dels underindelningarna med </a:t>
            </a:r>
            <a:r>
              <a:rPr lang="sv-SE" sz="2000" b="1" dirty="0"/>
              <a:t>länk till LIBRIS </a:t>
            </a:r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24186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WebDeweySearch</a:t>
            </a:r>
            <a:r>
              <a:rPr lang="sv-SE" dirty="0" smtClean="0"/>
              <a:t> – ämnessökning</a:t>
            </a:r>
            <a:endParaRPr lang="sv-SE" dirty="0"/>
          </a:p>
        </p:txBody>
      </p:sp>
      <p:pic>
        <p:nvPicPr>
          <p:cNvPr id="6" name="Platshållare för innehåll 5" descr="WebDeweySearch första sidan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52" y="1793916"/>
            <a:ext cx="8011886" cy="456243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7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WebDeweySearch</a:t>
            </a:r>
            <a:r>
              <a:rPr lang="sv-SE" dirty="0" smtClean="0"/>
              <a:t> - hänvisningar</a:t>
            </a:r>
            <a:endParaRPr lang="sv-SE" dirty="0"/>
          </a:p>
        </p:txBody>
      </p:sp>
      <p:pic>
        <p:nvPicPr>
          <p:cNvPr id="6" name="Platshållare för innehåll 5" descr="Sökning i WebDeweySeach på koden 155.3 med hänvisningar till andra nummer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58" y="1860216"/>
            <a:ext cx="7137870" cy="4496134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Nationalbibliografin </a:t>
            </a:r>
            <a:r>
              <a:rPr lang="sv-SE" dirty="0" smtClean="0"/>
              <a:t>2016</a:t>
            </a:r>
            <a:endParaRPr lang="sv-SE" dirty="0"/>
          </a:p>
        </p:txBody>
      </p:sp>
      <p:pic>
        <p:nvPicPr>
          <p:cNvPr id="3" name="Platshållare för innehåll 2" descr="Diagram som visar utgivning 2016 från nationalbibliografin fördelade på  Deweys 10 huvudsklasser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20091"/>
            <a:ext cx="9011504" cy="4384056"/>
          </a:xfrm>
        </p:spPr>
      </p:pic>
    </p:spTree>
    <p:extLst>
      <p:ext uri="{BB962C8B-B14F-4D97-AF65-F5344CB8AC3E}">
        <p14:creationId xmlns:p14="http://schemas.microsoft.com/office/powerpoint/2010/main" val="34511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Termer och underrubriker</a:t>
            </a:r>
          </a:p>
        </p:txBody>
      </p:sp>
      <p:pic>
        <p:nvPicPr>
          <p:cNvPr id="11" name="Platshållare för innehåll 10" descr="Visning av Målarkonst som underrubrik i Web DeweySearch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10" y="2513012"/>
            <a:ext cx="4442371" cy="4025900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20</a:t>
            </a:fld>
            <a:endParaRPr lang="sv-SE" dirty="0"/>
          </a:p>
        </p:txBody>
      </p:sp>
      <p:pic>
        <p:nvPicPr>
          <p:cNvPr id="10" name="Platshållare för innehåll 9" descr="Sökning på Målarkonst i WebDeweySearch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1" y="1890259"/>
            <a:ext cx="4367885" cy="4738904"/>
          </a:xfrm>
        </p:spPr>
      </p:pic>
    </p:spTree>
    <p:extLst>
      <p:ext uri="{BB962C8B-B14F-4D97-AF65-F5344CB8AC3E}">
        <p14:creationId xmlns:p14="http://schemas.microsoft.com/office/powerpoint/2010/main" val="87528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Trunkering med *</a:t>
            </a:r>
            <a:endParaRPr lang="sv-SE" dirty="0"/>
          </a:p>
        </p:txBody>
      </p:sp>
      <p:pic>
        <p:nvPicPr>
          <p:cNvPr id="7" name="Platshållare för innehåll 6" descr="Sökning på katter i WebDeweySearch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29" y="2095500"/>
            <a:ext cx="4904917" cy="4025900"/>
          </a:xfrm>
        </p:spPr>
      </p:pic>
      <p:pic>
        <p:nvPicPr>
          <p:cNvPr id="9" name="Platshållare för innehåll 8" descr="Sökning på katt* i WebDeweySearch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730" y="1317355"/>
            <a:ext cx="4897139" cy="4804045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Fullständigt engelskt index</a:t>
            </a:r>
            <a:endParaRPr lang="sv-SE" dirty="0"/>
          </a:p>
        </p:txBody>
      </p:sp>
      <p:pic>
        <p:nvPicPr>
          <p:cNvPr id="11" name="Platshållare för innehåll 10" descr="Sökning på Glass ger engelska träffar men inte svensk glass&#10;(numera är glass översatt)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1604765"/>
            <a:ext cx="3992291" cy="4751585"/>
          </a:xfrm>
        </p:spPr>
      </p:pic>
      <p:pic>
        <p:nvPicPr>
          <p:cNvPr id="6" name="Platshållare för innehåll 5" descr="Sökning på &quot;Ice cream&quot;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79" y="2166936"/>
            <a:ext cx="4331491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60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API för integrering med Libris </a:t>
            </a:r>
            <a:r>
              <a:rPr lang="sv-SE" dirty="0" err="1" smtClean="0"/>
              <a:t>webbsök</a:t>
            </a:r>
            <a:endParaRPr lang="sv-SE" dirty="0"/>
          </a:p>
        </p:txBody>
      </p:sp>
      <p:pic>
        <p:nvPicPr>
          <p:cNvPr id="5" name="Platshållare för innehåll 4" descr=" Överkorsad sförsta sida av WebDeweySearch - bättre med API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830" y="2003423"/>
            <a:ext cx="5154328" cy="3476455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76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736601"/>
            <a:ext cx="10589821" cy="729890"/>
          </a:xfrm>
        </p:spPr>
        <p:txBody>
          <a:bodyPr/>
          <a:lstStyle/>
          <a:p>
            <a:r>
              <a:rPr lang="sv-SE" dirty="0"/>
              <a:t>Deweykod som informationsbärare</a:t>
            </a:r>
          </a:p>
        </p:txBody>
      </p:sp>
      <p:pic>
        <p:nvPicPr>
          <p:cNvPr id="5" name="Platshållare för innehåll 4" descr="Visar alla betydelsebärande delar av koden för en biografi över person med  cancer 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18" y="2453806"/>
            <a:ext cx="6994505" cy="3280103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86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Norskt API finns</a:t>
            </a:r>
            <a:endParaRPr lang="sv-SE" dirty="0"/>
          </a:p>
        </p:txBody>
      </p:sp>
      <p:pic>
        <p:nvPicPr>
          <p:cNvPr id="4" name="Platshållare för innehåll 3" descr="Sökning på DDK i norskt API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5" y="2095500"/>
            <a:ext cx="9948143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29179E-76D4-480D-B084-31E15354AC7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Andra kataloger och hjälpmedel</a:t>
            </a:r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26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595959"/>
              </a:buClr>
            </a:pPr>
            <a:r>
              <a:rPr lang="sv-SE" sz="2000" dirty="0"/>
              <a:t>Bibliotekskataloger</a:t>
            </a:r>
          </a:p>
          <a:p>
            <a:pPr lvl="1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sv-SE" sz="2000" dirty="0" err="1">
                <a:hlinkClick r:id="rId2"/>
              </a:rPr>
              <a:t>Worldcat</a:t>
            </a:r>
            <a:r>
              <a:rPr lang="sv-SE" sz="2000" dirty="0"/>
              <a:t> – sök med </a:t>
            </a:r>
            <a:r>
              <a:rPr lang="sv-SE" sz="2000" dirty="0" err="1"/>
              <a:t>dd:xxx</a:t>
            </a:r>
            <a:r>
              <a:rPr lang="sv-SE" sz="2000" dirty="0"/>
              <a:t>, t ex. dd:158.1</a:t>
            </a:r>
          </a:p>
          <a:p>
            <a:pPr lvl="1"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hlinkClick r:id="rId3"/>
              </a:rPr>
              <a:t>British Library </a:t>
            </a:r>
            <a:r>
              <a:rPr lang="sv-SE" sz="2000" dirty="0"/>
              <a:t>– fritext eller Dewey: xxx, t. ex Dewey:158.1 </a:t>
            </a:r>
            <a:br>
              <a:rPr lang="sv-SE" sz="2000" dirty="0"/>
            </a:br>
            <a:endParaRPr lang="sv-SE" sz="2000" dirty="0"/>
          </a:p>
          <a:p>
            <a:pPr>
              <a:buClr>
                <a:srgbClr val="595959"/>
              </a:buClr>
            </a:pPr>
            <a:r>
              <a:rPr lang="sv-SE" sz="2000" dirty="0" err="1">
                <a:hlinkClick r:id="rId4"/>
              </a:rPr>
              <a:t>Classify</a:t>
            </a:r>
            <a:r>
              <a:rPr lang="sv-SE" sz="2000" dirty="0"/>
              <a:t> </a:t>
            </a:r>
            <a:endParaRPr lang="sv-SE" sz="2000" dirty="0" smtClean="0"/>
          </a:p>
          <a:p>
            <a:pPr>
              <a:buClr>
                <a:srgbClr val="595959"/>
              </a:buClr>
            </a:pPr>
            <a:r>
              <a:rPr lang="sv-SE" sz="2000" dirty="0" err="1" smtClean="0">
                <a:hlinkClick r:id="rId5"/>
              </a:rPr>
              <a:t>WorldCat</a:t>
            </a:r>
            <a:r>
              <a:rPr lang="sv-SE" sz="2000" dirty="0" smtClean="0">
                <a:hlinkClick r:id="rId5"/>
              </a:rPr>
              <a:t> </a:t>
            </a:r>
            <a:r>
              <a:rPr lang="sv-SE" sz="2000" dirty="0" err="1" smtClean="0">
                <a:hlinkClick r:id="rId5"/>
              </a:rPr>
              <a:t>identities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331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WorldCat</a:t>
            </a:r>
            <a:endParaRPr lang="sv-SE" dirty="0"/>
          </a:p>
        </p:txBody>
      </p:sp>
      <p:pic>
        <p:nvPicPr>
          <p:cNvPr id="5" name="Platshållare för innehåll 4" descr="Sökning på deweykod i WorldCat&#10;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3423"/>
            <a:ext cx="7650192" cy="4171852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WorldCat</a:t>
            </a:r>
            <a:r>
              <a:rPr lang="sv-SE" dirty="0" smtClean="0"/>
              <a:t> – trunkerad sökning</a:t>
            </a:r>
            <a:endParaRPr lang="sv-SE" dirty="0"/>
          </a:p>
        </p:txBody>
      </p:sp>
      <p:pic>
        <p:nvPicPr>
          <p:cNvPr id="4" name="Platshållare för innehåll 3" descr="Trunkerad sökning i WorldCat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3423"/>
            <a:ext cx="6766055" cy="4025900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3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Classify</a:t>
            </a:r>
            <a:r>
              <a:rPr lang="sv-SE" dirty="0"/>
              <a:t> </a:t>
            </a:r>
            <a:r>
              <a:rPr lang="sv-SE" dirty="0" smtClean="0"/>
              <a:t>- katalogposter </a:t>
            </a:r>
            <a:r>
              <a:rPr lang="sv-SE" dirty="0"/>
              <a:t>från </a:t>
            </a:r>
            <a:r>
              <a:rPr lang="sv-SE" dirty="0" err="1" smtClean="0"/>
              <a:t>WorldCat</a:t>
            </a:r>
            <a:endParaRPr lang="sv-SE" dirty="0"/>
          </a:p>
        </p:txBody>
      </p:sp>
      <p:pic>
        <p:nvPicPr>
          <p:cNvPr id="5" name="Platshållare för innehåll 4" descr="Söktjänsten Classify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5" y="2123330"/>
            <a:ext cx="5832986" cy="2268028"/>
          </a:xfrm>
        </p:spPr>
      </p:pic>
      <p:pic>
        <p:nvPicPr>
          <p:cNvPr id="11" name="Platshållare för innehåll 10" descr="Classify visar DDK-koder från bibliotek i WorldCat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630" y="3157268"/>
            <a:ext cx="5372502" cy="3280118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146B-DF28-497E-8D22-F02BBE38976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Nationalbibliografin 2019</a:t>
            </a:r>
            <a:endParaRPr lang="sv-SE" dirty="0"/>
          </a:p>
        </p:txBody>
      </p:sp>
      <p:pic>
        <p:nvPicPr>
          <p:cNvPr id="5" name="Platshållare för innehåll 4" descr="Diagram som visar utgivning 2019 från nationalbibliografin fördelade på  Deweys 10 huvudsklasser&#10;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54" y="2003423"/>
            <a:ext cx="6444164" cy="4025900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627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British Library</a:t>
            </a:r>
            <a:endParaRPr lang="sv-SE" dirty="0"/>
          </a:p>
        </p:txBody>
      </p:sp>
      <p:pic>
        <p:nvPicPr>
          <p:cNvPr id="6" name="Platshållare för innehåll 5" descr="Sökning på deweykod i British Librarys katalo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3" y="2003423"/>
            <a:ext cx="6855835" cy="4322553"/>
          </a:xfrm>
        </p:spPr>
      </p:pic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43F71-ABA1-4510-BBCD-F82D017C38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6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ubrik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Metadatabyrån </a:t>
            </a:r>
            <a:br>
              <a:rPr lang="sv-SE" dirty="0" smtClean="0"/>
            </a:br>
            <a:r>
              <a:rPr lang="sv-SE" dirty="0" smtClean="0"/>
              <a:t>DDK</a:t>
            </a:r>
            <a:endParaRPr lang="sv-SE" dirty="0"/>
          </a:p>
        </p:txBody>
      </p:sp>
      <p:pic>
        <p:nvPicPr>
          <p:cNvPr id="11" name="Platshållare för innehåll 10" descr="Länksida i Metadatabyrån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98" y="1485195"/>
            <a:ext cx="7482840" cy="5389383"/>
          </a:xfrm>
          <a:ln>
            <a:solidFill>
              <a:schemeClr val="tx2"/>
            </a:solidFill>
          </a:ln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2020-12-01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063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Vill du veta mer?</a:t>
            </a:r>
            <a:endParaRPr lang="sv-SE" dirty="0"/>
          </a:p>
        </p:txBody>
      </p:sp>
      <p:pic>
        <p:nvPicPr>
          <p:cNvPr id="6" name="Platshållare för innehåll 5" descr="Självporträtt som skugga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7" y="2106721"/>
            <a:ext cx="3657600" cy="2743200"/>
          </a:xfrm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Metadatabyrån</a:t>
            </a:r>
            <a:endParaRPr lang="sv-SE" dirty="0"/>
          </a:p>
          <a:p>
            <a:r>
              <a:rPr lang="sv-SE" dirty="0" err="1" smtClean="0"/>
              <a:t>harriet.aagaard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r>
              <a:rPr lang="sv-SE" dirty="0"/>
              <a:t>d</a:t>
            </a:r>
            <a:r>
              <a:rPr lang="sv-SE" smtClean="0"/>
              <a:t>ewey</a:t>
            </a:r>
            <a:r>
              <a:rPr lang="sv-SE" dirty="0" smtClean="0"/>
              <a:t> </a:t>
            </a:r>
            <a:r>
              <a:rPr lang="sv-SE" dirty="0"/>
              <a:t>@ kb.se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32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367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World Digital Library efter ämne</a:t>
            </a:r>
            <a:endParaRPr lang="sv-SE" dirty="0"/>
          </a:p>
        </p:txBody>
      </p:sp>
      <p:pic>
        <p:nvPicPr>
          <p:cNvPr id="3" name="Platshållare för innehåll 2" descr="Wordl Digital Library Browse by Topic. Uppdelad efter Dewey.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25" y="1891222"/>
            <a:ext cx="5227466" cy="4465128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146B-DF28-497E-8D22-F02BBE3897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2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Libris </a:t>
            </a:r>
            <a:r>
              <a:rPr lang="sv-SE" dirty="0" err="1" smtClean="0"/>
              <a:t>webbsök</a:t>
            </a:r>
            <a:endParaRPr lang="sv-SE" dirty="0"/>
          </a:p>
        </p:txBody>
      </p:sp>
      <p:pic>
        <p:nvPicPr>
          <p:cNvPr id="5" name="Platshållare för innehåll 4" descr="Sökning på DDK-kod i Libris webbsök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42" y="1828800"/>
            <a:ext cx="6722595" cy="4361611"/>
          </a:xfrm>
        </p:spPr>
      </p:pic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842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LIBRIS utökad sökning</a:t>
            </a:r>
            <a:endParaRPr lang="sv-SE" dirty="0"/>
          </a:p>
        </p:txBody>
      </p:sp>
      <p:pic>
        <p:nvPicPr>
          <p:cNvPr id="4" name="Platshållare för innehåll 3" descr="Utäkad sökning i Libris webbsök specifikt på deweyklassifikation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04" y="1947533"/>
            <a:ext cx="6701586" cy="4408817"/>
          </a:xfrm>
        </p:spPr>
      </p:pic>
      <p:sp>
        <p:nvSpPr>
          <p:cNvPr id="2" name="Platshållare för bild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146B-DF28-497E-8D22-F02BBE3897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3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Libris </a:t>
            </a:r>
            <a:r>
              <a:rPr lang="sv-SE" dirty="0"/>
              <a:t>trunkering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Clr>
                <a:srgbClr val="595959"/>
              </a:buClr>
            </a:pPr>
            <a:r>
              <a:rPr lang="sv-SE" sz="2000" dirty="0"/>
              <a:t>Kodsökning: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Skriv in den i det enkla sökformuläret med koden DDCT. Ta bort punkten. </a:t>
            </a:r>
          </a:p>
          <a:p>
            <a:pPr lvl="1">
              <a:buClr>
                <a:srgbClr val="595959"/>
              </a:buClr>
            </a:pPr>
            <a:r>
              <a:rPr lang="sv-SE" sz="2000" b="1" dirty="0">
                <a:solidFill>
                  <a:schemeClr val="hlink"/>
                </a:solidFill>
              </a:rPr>
              <a:t>DDCT:4397</a:t>
            </a:r>
            <a:r>
              <a:rPr lang="sv-SE" sz="2000" b="1" dirty="0"/>
              <a:t/>
            </a:r>
            <a:br>
              <a:rPr lang="sv-SE" sz="2000" b="1" dirty="0"/>
            </a:br>
            <a:endParaRPr lang="sv-SE" sz="2000" b="1" dirty="0"/>
          </a:p>
          <a:p>
            <a:pPr>
              <a:buClr>
                <a:srgbClr val="595959"/>
              </a:buClr>
            </a:pPr>
            <a:r>
              <a:rPr lang="sv-SE" sz="2000" dirty="0"/>
              <a:t>Kodsökning exakt kod: </a:t>
            </a:r>
          </a:p>
          <a:p>
            <a:pPr>
              <a:buClr>
                <a:srgbClr val="595959"/>
              </a:buClr>
            </a:pPr>
            <a:r>
              <a:rPr lang="sv-SE" sz="2000" dirty="0"/>
              <a:t>Skriv in den som den är i det enkla sökformuläret med koden DDC. Ta bort specialtecken (t.ex. / och ’) med behåll punkten</a:t>
            </a:r>
          </a:p>
          <a:p>
            <a:pPr lvl="1">
              <a:buClr>
                <a:srgbClr val="595959"/>
              </a:buClr>
            </a:pPr>
            <a:r>
              <a:rPr lang="sv-SE" sz="2000" b="1" dirty="0" smtClean="0">
                <a:solidFill>
                  <a:schemeClr val="hlink"/>
                </a:solidFill>
              </a:rPr>
              <a:t>DDC:439.7</a:t>
            </a:r>
          </a:p>
          <a:p>
            <a:pPr marL="0" indent="0">
              <a:buClr>
                <a:srgbClr val="595959"/>
              </a:buClr>
              <a:buNone/>
            </a:pPr>
            <a:endParaRPr lang="sv-SE" sz="2000" b="1" dirty="0" smtClean="0">
              <a:solidFill>
                <a:schemeClr val="hlink"/>
              </a:solidFill>
            </a:endParaRPr>
          </a:p>
          <a:p>
            <a:pPr marL="0" indent="0">
              <a:buClr>
                <a:srgbClr val="595959"/>
              </a:buClr>
              <a:buNone/>
            </a:pPr>
            <a:r>
              <a:rPr lang="sv-SE" sz="2000" dirty="0" smtClean="0">
                <a:hlinkClick r:id="rId2"/>
              </a:rPr>
              <a:t>Hjälptext i Libris </a:t>
            </a:r>
            <a:r>
              <a:rPr lang="sv-SE" sz="2000" dirty="0" err="1" smtClean="0">
                <a:hlinkClick r:id="rId2"/>
              </a:rPr>
              <a:t>webbsök</a:t>
            </a:r>
            <a:endParaRPr lang="sv-SE" sz="20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1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Trunkerad </a:t>
            </a:r>
            <a:r>
              <a:rPr lang="sv-SE" dirty="0" err="1" smtClean="0"/>
              <a:t>deweykod</a:t>
            </a:r>
            <a:r>
              <a:rPr lang="sv-SE" dirty="0" smtClean="0"/>
              <a:t>:</a:t>
            </a:r>
            <a:endParaRPr lang="sv-SE" dirty="0"/>
          </a:p>
        </p:txBody>
      </p:sp>
      <p:pic>
        <p:nvPicPr>
          <p:cNvPr id="4" name="Platshållare för innehåll 3" descr="Libris webbsök trunkerad sökning på deweykod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" y="1767696"/>
            <a:ext cx="7724528" cy="4588653"/>
          </a:xfrm>
        </p:spPr>
      </p:pic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323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dirty="0" smtClean="0"/>
              <a:t>Dewey i Libris 2011-</a:t>
            </a:r>
          </a:p>
        </p:txBody>
      </p:sp>
      <p:pic>
        <p:nvPicPr>
          <p:cNvPr id="5" name="Platshållare för innehåll 4" descr="Libris webbsök visar klassifikation som maskingenererats utifrån konverteringstabellen&#10;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643" b="1"/>
          <a:stretch/>
        </p:blipFill>
        <p:spPr>
          <a:xfrm>
            <a:off x="1104181" y="2415395"/>
            <a:ext cx="4340295" cy="3177559"/>
          </a:xfr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Platshållare för innehåll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sv-SE" sz="2000" b="1" dirty="0"/>
              <a:t>Libris </a:t>
            </a:r>
            <a:r>
              <a:rPr lang="sv-SE" sz="2000" b="1" dirty="0" err="1" smtClean="0"/>
              <a:t>webbsök</a:t>
            </a:r>
            <a:endParaRPr lang="sv-SE" b="1" dirty="0" smtClean="0"/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Dewey 2011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Maskingenererad </a:t>
            </a:r>
            <a:r>
              <a:rPr lang="sv-SE" dirty="0"/>
              <a:t>SAB-kod</a:t>
            </a:r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endParaRPr lang="sv-SE" dirty="0"/>
          </a:p>
          <a:p>
            <a:pPr marL="0" indent="0">
              <a:lnSpc>
                <a:spcPct val="100000"/>
              </a:lnSpc>
              <a:spcBef>
                <a:spcPct val="50000"/>
              </a:spcBef>
              <a:buNone/>
            </a:pPr>
            <a:r>
              <a:rPr lang="sv-SE" dirty="0"/>
              <a:t>SAB – </a:t>
            </a:r>
            <a:r>
              <a:rPr lang="sv-SE" dirty="0" smtClean="0"/>
              <a:t>2011</a:t>
            </a:r>
          </a:p>
          <a:p>
            <a:pPr lvl="1">
              <a:lnSpc>
                <a:spcPct val="100000"/>
              </a:lnSpc>
              <a:spcBef>
                <a:spcPct val="50000"/>
              </a:spcBef>
            </a:pPr>
            <a:r>
              <a:rPr lang="sv-SE" dirty="0" smtClean="0"/>
              <a:t>Maskingenererad </a:t>
            </a:r>
            <a:r>
              <a:rPr lang="sv-SE" dirty="0"/>
              <a:t>DDK-kod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3" name="Platshållare för bild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A8F5-7967-4FE2-B860-894CD6FB1340}" type="slidenum">
              <a:rPr lang="sv-SE" smtClean="0"/>
              <a:pPr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92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B-tema Violett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9B041705-93EF-400C-8258-E9C472BDEDD7}"/>
    </a:ext>
  </a:extLst>
</a:theme>
</file>

<file path=ppt/theme/theme2.xml><?xml version="1.0" encoding="utf-8"?>
<a:theme xmlns:a="http://schemas.openxmlformats.org/drawingml/2006/main" name="KB-tema Mörkblå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881C8853-5AB8-459C-800C-37E8CA6319EF}"/>
    </a:ext>
  </a:extLst>
</a:theme>
</file>

<file path=ppt/theme/theme3.xml><?xml version="1.0" encoding="utf-8"?>
<a:theme xmlns:a="http://schemas.openxmlformats.org/drawingml/2006/main" name="KB-tema Cayenne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771DB7F-B320-4447-866E-14E2BF910911}"/>
    </a:ext>
  </a:extLst>
</a:theme>
</file>

<file path=ppt/theme/theme4.xml><?xml version="1.0" encoding="utf-8"?>
<a:theme xmlns:a="http://schemas.openxmlformats.org/drawingml/2006/main" name="KB-tema Gräsgrön">
  <a:themeElements>
    <a:clrScheme name="Kungliga biblioteket">
      <a:dk1>
        <a:sysClr val="windowText" lastClr="000000"/>
      </a:dk1>
      <a:lt1>
        <a:sysClr val="window" lastClr="FFFFFF"/>
      </a:lt1>
      <a:dk2>
        <a:srgbClr val="004577"/>
      </a:dk2>
      <a:lt2>
        <a:srgbClr val="009EE0"/>
      </a:lt2>
      <a:accent1>
        <a:srgbClr val="701060"/>
      </a:accent1>
      <a:accent2>
        <a:srgbClr val="E2007A"/>
      </a:accent2>
      <a:accent3>
        <a:srgbClr val="14822C"/>
      </a:accent3>
      <a:accent4>
        <a:srgbClr val="B9CB00"/>
      </a:accent4>
      <a:accent5>
        <a:srgbClr val="C4390A"/>
      </a:accent5>
      <a:accent6>
        <a:srgbClr val="F29400"/>
      </a:accent6>
      <a:hlink>
        <a:srgbClr val="0563C1"/>
      </a:hlink>
      <a:folHlink>
        <a:srgbClr val="954F72"/>
      </a:folHlink>
    </a:clrScheme>
    <a:fontScheme name="Brödtex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ungliga biblioteket_180215_1400.potx" id="{DEA12986-ED39-47D9-951A-8B2A899F15E7}" vid="{05B1DEF8-252C-4C6B-96DA-27B4AF7A078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Kungliga biblioteket_16x9</Template>
  <TotalTime>2341</TotalTime>
  <Words>550</Words>
  <Application>Microsoft Office PowerPoint</Application>
  <PresentationFormat>Bredbild</PresentationFormat>
  <Paragraphs>140</Paragraphs>
  <Slides>32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32</vt:i4>
      </vt:variant>
    </vt:vector>
  </HeadingPairs>
  <TitlesOfParts>
    <vt:vector size="39" baseType="lpstr">
      <vt:lpstr>Arial</vt:lpstr>
      <vt:lpstr>Calibri</vt:lpstr>
      <vt:lpstr>Georgia</vt:lpstr>
      <vt:lpstr>KB-tema Violett</vt:lpstr>
      <vt:lpstr>KB-tema Mörkblå</vt:lpstr>
      <vt:lpstr>KB-tema Cayenne</vt:lpstr>
      <vt:lpstr>KB-tema Gräsgrön</vt:lpstr>
      <vt:lpstr>Kataloger och sökverktyg  </vt:lpstr>
      <vt:lpstr>Nationalbibliografin 2016</vt:lpstr>
      <vt:lpstr>Nationalbibliografin 2019</vt:lpstr>
      <vt:lpstr>World Digital Library efter ämne</vt:lpstr>
      <vt:lpstr>Libris webbsök</vt:lpstr>
      <vt:lpstr>LIBRIS utökad sökning</vt:lpstr>
      <vt:lpstr>Libris trunkering </vt:lpstr>
      <vt:lpstr>Trunkerad deweykod:</vt:lpstr>
      <vt:lpstr>Dewey i Libris 2011-</vt:lpstr>
      <vt:lpstr>Mappning</vt:lpstr>
      <vt:lpstr>Mappning internationellt</vt:lpstr>
      <vt:lpstr>Konverteringstabellen Dewey/SAB (1) </vt:lpstr>
      <vt:lpstr>Konverteringstabellen Dewey/SAB (2)</vt:lpstr>
      <vt:lpstr>Mappning SAO – Deweykoder : auktoriteter</vt:lpstr>
      <vt:lpstr>Libris begränsning via ämne</vt:lpstr>
      <vt:lpstr>WebDewey Sök (1)</vt:lpstr>
      <vt:lpstr>WebDewey Sök (2)</vt:lpstr>
      <vt:lpstr>WebDeweySearch – ämnessökning</vt:lpstr>
      <vt:lpstr>WebDeweySearch - hänvisningar</vt:lpstr>
      <vt:lpstr>Termer och underrubriker</vt:lpstr>
      <vt:lpstr>Trunkering med *</vt:lpstr>
      <vt:lpstr>Fullständigt engelskt index</vt:lpstr>
      <vt:lpstr>API för integrering med Libris webbsök</vt:lpstr>
      <vt:lpstr>Deweykod som informationsbärare</vt:lpstr>
      <vt:lpstr>Norskt API finns</vt:lpstr>
      <vt:lpstr>Andra kataloger och hjälpmedel</vt:lpstr>
      <vt:lpstr>WorldCat</vt:lpstr>
      <vt:lpstr>WorldCat – trunkerad sökning</vt:lpstr>
      <vt:lpstr>Classify - katalogposter från WorldCat</vt:lpstr>
      <vt:lpstr>British Library</vt:lpstr>
      <vt:lpstr>Metadatabyrån  DDK</vt:lpstr>
      <vt:lpstr>Vill du veta mer?</vt:lpstr>
    </vt:vector>
  </TitlesOfParts>
  <Company>Kungliga biblioteket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DDK kataloger och sökverktyg</dc:title>
  <dc:creator>Harriet Aagaard</dc:creator>
  <cp:lastModifiedBy>Harriet Aagaard</cp:lastModifiedBy>
  <cp:revision>127</cp:revision>
  <dcterms:created xsi:type="dcterms:W3CDTF">2018-11-21T12:50:57Z</dcterms:created>
  <dcterms:modified xsi:type="dcterms:W3CDTF">2020-12-04T14:15:55Z</dcterms:modified>
</cp:coreProperties>
</file>