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  <p:sldMasterId id="2147483885" r:id="rId2"/>
    <p:sldMasterId id="2147483895" r:id="rId3"/>
    <p:sldMasterId id="2147483905" r:id="rId4"/>
  </p:sldMasterIdLst>
  <p:notesMasterIdLst>
    <p:notesMasterId r:id="rId43"/>
  </p:notesMasterIdLst>
  <p:sldIdLst>
    <p:sldId id="379" r:id="rId5"/>
    <p:sldId id="366" r:id="rId6"/>
    <p:sldId id="325" r:id="rId7"/>
    <p:sldId id="381" r:id="rId8"/>
    <p:sldId id="382" r:id="rId9"/>
    <p:sldId id="383" r:id="rId10"/>
    <p:sldId id="374" r:id="rId11"/>
    <p:sldId id="384" r:id="rId12"/>
    <p:sldId id="376" r:id="rId13"/>
    <p:sldId id="332" r:id="rId14"/>
    <p:sldId id="372" r:id="rId15"/>
    <p:sldId id="373" r:id="rId16"/>
    <p:sldId id="333" r:id="rId17"/>
    <p:sldId id="334" r:id="rId18"/>
    <p:sldId id="385" r:id="rId19"/>
    <p:sldId id="337" r:id="rId20"/>
    <p:sldId id="338" r:id="rId21"/>
    <p:sldId id="339" r:id="rId22"/>
    <p:sldId id="343" r:id="rId23"/>
    <p:sldId id="344" r:id="rId24"/>
    <p:sldId id="345" r:id="rId25"/>
    <p:sldId id="386" r:id="rId26"/>
    <p:sldId id="348" r:id="rId27"/>
    <p:sldId id="349" r:id="rId28"/>
    <p:sldId id="350" r:id="rId29"/>
    <p:sldId id="351" r:id="rId30"/>
    <p:sldId id="352" r:id="rId31"/>
    <p:sldId id="353" r:id="rId32"/>
    <p:sldId id="387" r:id="rId33"/>
    <p:sldId id="394" r:id="rId34"/>
    <p:sldId id="392" r:id="rId35"/>
    <p:sldId id="393" r:id="rId36"/>
    <p:sldId id="388" r:id="rId37"/>
    <p:sldId id="389" r:id="rId38"/>
    <p:sldId id="390" r:id="rId39"/>
    <p:sldId id="360" r:id="rId40"/>
    <p:sldId id="361" r:id="rId41"/>
    <p:sldId id="395" r:id="rId4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 E" initials="E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EEEEEE"/>
    <a:srgbClr val="D2C784"/>
    <a:srgbClr val="595959"/>
    <a:srgbClr val="C439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6837" autoAdjust="0"/>
  </p:normalViewPr>
  <p:slideViewPr>
    <p:cSldViewPr snapToGrid="0">
      <p:cViewPr varScale="1">
        <p:scale>
          <a:sx n="88" d="100"/>
          <a:sy n="88" d="100"/>
        </p:scale>
        <p:origin x="96" y="8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4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26BB7-D3F9-4490-92D4-2FD24799D70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0C03BEBC-2D9D-4EF7-8410-540AAB29DA3F}">
      <dgm:prSet phldrT="[Text]"/>
      <dgm:spPr/>
      <dgm:t>
        <a:bodyPr/>
        <a:lstStyle/>
        <a:p>
          <a:r>
            <a:rPr lang="sv-SE" dirty="0" smtClean="0"/>
            <a:t>Full kod Umeå univ.</a:t>
          </a:r>
          <a:endParaRPr lang="sv-SE" dirty="0"/>
        </a:p>
      </dgm:t>
    </dgm:pt>
    <dgm:pt modelId="{28AA96C4-303F-48C8-B00E-5164A38C3795}" type="parTrans" cxnId="{5A5EDE4C-C85C-43DC-B96B-88808F680A8C}">
      <dgm:prSet/>
      <dgm:spPr/>
      <dgm:t>
        <a:bodyPr/>
        <a:lstStyle/>
        <a:p>
          <a:endParaRPr lang="sv-SE"/>
        </a:p>
      </dgm:t>
    </dgm:pt>
    <dgm:pt modelId="{C281CB84-6651-472A-BC32-DAD8EED45D6F}" type="sibTrans" cxnId="{5A5EDE4C-C85C-43DC-B96B-88808F680A8C}">
      <dgm:prSet/>
      <dgm:spPr/>
      <dgm:t>
        <a:bodyPr/>
        <a:lstStyle/>
        <a:p>
          <a:endParaRPr lang="sv-SE"/>
        </a:p>
      </dgm:t>
    </dgm:pt>
    <dgm:pt modelId="{5ABC88FB-8A16-4291-855A-8E443AE1D8F6}">
      <dgm:prSet phldrT="[Text]"/>
      <dgm:spPr/>
      <dgm:t>
        <a:bodyPr/>
        <a:lstStyle/>
        <a:p>
          <a:r>
            <a:rPr lang="sv-SE" dirty="0" err="1" smtClean="0"/>
            <a:t>Hyllista</a:t>
          </a:r>
          <a:r>
            <a:rPr lang="sv-SE" dirty="0" smtClean="0"/>
            <a:t> Linné universitet.</a:t>
          </a:r>
          <a:endParaRPr lang="sv-SE" dirty="0"/>
        </a:p>
      </dgm:t>
    </dgm:pt>
    <dgm:pt modelId="{21C85BAA-5B20-450B-89BE-E3C6023547FC}" type="parTrans" cxnId="{F1F497E0-E4B4-430C-BC8A-8E2D5D45F7FB}">
      <dgm:prSet/>
      <dgm:spPr/>
      <dgm:t>
        <a:bodyPr/>
        <a:lstStyle/>
        <a:p>
          <a:endParaRPr lang="sv-SE"/>
        </a:p>
      </dgm:t>
    </dgm:pt>
    <dgm:pt modelId="{EF285B82-A56A-47BC-BFC5-A91EF508AC63}" type="sibTrans" cxnId="{F1F497E0-E4B4-430C-BC8A-8E2D5D45F7FB}">
      <dgm:prSet/>
      <dgm:spPr/>
      <dgm:t>
        <a:bodyPr/>
        <a:lstStyle/>
        <a:p>
          <a:endParaRPr lang="sv-SE"/>
        </a:p>
      </dgm:t>
    </dgm:pt>
    <dgm:pt modelId="{978FD0D2-083A-4C3A-997C-D74D2FF64F86}">
      <dgm:prSet phldrT="[Text]"/>
      <dgm:spPr/>
      <dgm:t>
        <a:bodyPr/>
        <a:lstStyle/>
        <a:p>
          <a:r>
            <a:rPr lang="sv-SE" dirty="0" smtClean="0"/>
            <a:t>Förkortad kod</a:t>
          </a:r>
          <a:endParaRPr lang="sv-SE" dirty="0"/>
        </a:p>
      </dgm:t>
    </dgm:pt>
    <dgm:pt modelId="{20D85F9F-783F-46A7-B175-12FEC31176EC}" type="parTrans" cxnId="{954BDA60-8789-4004-9DC5-C6A084FF676B}">
      <dgm:prSet/>
      <dgm:spPr/>
      <dgm:t>
        <a:bodyPr/>
        <a:lstStyle/>
        <a:p>
          <a:endParaRPr lang="sv-SE"/>
        </a:p>
      </dgm:t>
    </dgm:pt>
    <dgm:pt modelId="{EBBC5B62-8CDF-4C21-844A-3FF8468291D6}" type="sibTrans" cxnId="{954BDA60-8789-4004-9DC5-C6A084FF676B}">
      <dgm:prSet/>
      <dgm:spPr/>
      <dgm:t>
        <a:bodyPr/>
        <a:lstStyle/>
        <a:p>
          <a:endParaRPr lang="sv-SE"/>
        </a:p>
      </dgm:t>
    </dgm:pt>
    <dgm:pt modelId="{1FBAFBC4-E117-4E71-ACEE-7EAE6AE9150C}">
      <dgm:prSet phldrT="[Text]"/>
      <dgm:spPr/>
      <dgm:t>
        <a:bodyPr/>
        <a:lstStyle/>
        <a:p>
          <a:r>
            <a:rPr lang="sv-SE" dirty="0" smtClean="0"/>
            <a:t>Klartext</a:t>
          </a:r>
          <a:endParaRPr lang="sv-SE" dirty="0"/>
        </a:p>
      </dgm:t>
    </dgm:pt>
    <dgm:pt modelId="{E43D9018-99F6-4DB2-ACFC-E1412C203261}" type="parTrans" cxnId="{33A713B2-8C0A-4528-A4E8-12DB45907046}">
      <dgm:prSet/>
      <dgm:spPr/>
      <dgm:t>
        <a:bodyPr/>
        <a:lstStyle/>
        <a:p>
          <a:endParaRPr lang="sv-SE"/>
        </a:p>
      </dgm:t>
    </dgm:pt>
    <dgm:pt modelId="{541566F2-51FA-4A36-8336-FEAA4BBE4F2A}" type="sibTrans" cxnId="{33A713B2-8C0A-4528-A4E8-12DB45907046}">
      <dgm:prSet/>
      <dgm:spPr/>
      <dgm:t>
        <a:bodyPr/>
        <a:lstStyle/>
        <a:p>
          <a:endParaRPr lang="sv-SE"/>
        </a:p>
      </dgm:t>
    </dgm:pt>
    <dgm:pt modelId="{F0462561-E0BE-4168-807D-51AB61FB3BAB}" type="pres">
      <dgm:prSet presAssocID="{4D626BB7-D3F9-4490-92D4-2FD24799D70A}" presName="Name0" presStyleCnt="0">
        <dgm:presLayoutVars>
          <dgm:dir/>
          <dgm:resizeHandles val="exact"/>
        </dgm:presLayoutVars>
      </dgm:prSet>
      <dgm:spPr/>
    </dgm:pt>
    <dgm:pt modelId="{F542B196-EE2D-4FCB-8B11-7C0F6E1B086E}" type="pres">
      <dgm:prSet presAssocID="{0C03BEBC-2D9D-4EF7-8410-540AAB29DA3F}" presName="compNode" presStyleCnt="0"/>
      <dgm:spPr/>
    </dgm:pt>
    <dgm:pt modelId="{868BCD99-2BD6-4A1C-BEBE-DD07831940A4}" type="pres">
      <dgm:prSet presAssocID="{0C03BEBC-2D9D-4EF7-8410-540AAB29DA3F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  <dgm:extLst>
        <a:ext uri="{E40237B7-FDA0-4F09-8148-C483321AD2D9}">
          <dgm14:cNvPr xmlns:dgm14="http://schemas.microsoft.com/office/drawing/2010/diagram" id="0" name="" descr="Full kod Umeå universitetsbibliotek"/>
        </a:ext>
      </dgm:extLst>
    </dgm:pt>
    <dgm:pt modelId="{32F197B5-0A92-41AC-B09E-B75A4C06B179}" type="pres">
      <dgm:prSet presAssocID="{0C03BEBC-2D9D-4EF7-8410-540AAB29DA3F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6862941-FE84-4EFF-9AB1-5ED16BB9A05F}" type="pres">
      <dgm:prSet presAssocID="{C281CB84-6651-472A-BC32-DAD8EED45D6F}" presName="sibTrans" presStyleLbl="sibTrans2D1" presStyleIdx="0" presStyleCnt="0"/>
      <dgm:spPr/>
    </dgm:pt>
    <dgm:pt modelId="{2A325891-6210-4545-BFE6-93EF8C8F4681}" type="pres">
      <dgm:prSet presAssocID="{5ABC88FB-8A16-4291-855A-8E443AE1D8F6}" presName="compNode" presStyleCnt="0"/>
      <dgm:spPr/>
    </dgm:pt>
    <dgm:pt modelId="{24FFF4B1-E252-45EA-B0BA-7148B24E7CBE}" type="pres">
      <dgm:prSet presAssocID="{5ABC88FB-8A16-4291-855A-8E443AE1D8F6}" presName="pictRect" presStyleLbl="node1" presStyleIdx="1" presStyleCnt="4" custLinFactNeighborX="4994" custLinFactNeighborY="47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1" t="-68639" r="701" b="4639"/>
          </a:stretch>
        </a:blipFill>
      </dgm:spPr>
      <dgm:extLst>
        <a:ext uri="{E40237B7-FDA0-4F09-8148-C483321AD2D9}">
          <dgm14:cNvPr xmlns:dgm14="http://schemas.microsoft.com/office/drawing/2010/diagram" id="0" name="" descr="Hyllista Linnéuniversitetet"/>
        </a:ext>
      </dgm:extLst>
    </dgm:pt>
    <dgm:pt modelId="{1EF1F1FC-427D-4ABB-9582-C14DCE53FC35}" type="pres">
      <dgm:prSet presAssocID="{5ABC88FB-8A16-4291-855A-8E443AE1D8F6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08C71F8-EBAC-4357-802E-0B6D7713B71C}" type="pres">
      <dgm:prSet presAssocID="{EF285B82-A56A-47BC-BFC5-A91EF508AC63}" presName="sibTrans" presStyleLbl="sibTrans2D1" presStyleIdx="0" presStyleCnt="0"/>
      <dgm:spPr/>
    </dgm:pt>
    <dgm:pt modelId="{832442D2-07FB-47FE-AE72-2027994F72E3}" type="pres">
      <dgm:prSet presAssocID="{978FD0D2-083A-4C3A-997C-D74D2FF64F86}" presName="compNode" presStyleCnt="0"/>
      <dgm:spPr/>
    </dgm:pt>
    <dgm:pt modelId="{54DB69A5-E3D4-446C-B702-1822DFD7294D}" type="pres">
      <dgm:prSet presAssocID="{978FD0D2-083A-4C3A-997C-D74D2FF64F86}" presName="pictRect" presStyleLbl="node1" presStyleIdx="2" presStyleCnt="4" custLinFactNeighborY="-305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104" t="-72568" r="-2104" b="-7432"/>
          </a:stretch>
        </a:blipFill>
      </dgm:spPr>
      <dgm:extLst>
        <a:ext uri="{E40237B7-FDA0-4F09-8148-C483321AD2D9}">
          <dgm14:cNvPr xmlns:dgm14="http://schemas.microsoft.com/office/drawing/2010/diagram" id="0" name="" descr="Förkortad kod"/>
        </a:ext>
      </dgm:extLst>
    </dgm:pt>
    <dgm:pt modelId="{6040AA8D-6252-49B2-AA51-5E3775BC4C76}" type="pres">
      <dgm:prSet presAssocID="{978FD0D2-083A-4C3A-997C-D74D2FF64F86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5641321-4DD9-4458-8B2F-6C3FFA63C6D1}" type="pres">
      <dgm:prSet presAssocID="{EBBC5B62-8CDF-4C21-844A-3FF8468291D6}" presName="sibTrans" presStyleLbl="sibTrans2D1" presStyleIdx="0" presStyleCnt="0"/>
      <dgm:spPr/>
    </dgm:pt>
    <dgm:pt modelId="{B00DFAE7-B239-4D9B-B5D8-30B2407F5270}" type="pres">
      <dgm:prSet presAssocID="{1FBAFBC4-E117-4E71-ACEE-7EAE6AE9150C}" presName="compNode" presStyleCnt="0"/>
      <dgm:spPr/>
    </dgm:pt>
    <dgm:pt modelId="{2FA0A6E7-90B7-4ED4-BDAA-6F02A0410058}" type="pres">
      <dgm:prSet presAssocID="{1FBAFBC4-E117-4E71-ACEE-7EAE6AE9150C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  <dgm:extLst>
        <a:ext uri="{E40237B7-FDA0-4F09-8148-C483321AD2D9}">
          <dgm14:cNvPr xmlns:dgm14="http://schemas.microsoft.com/office/drawing/2010/diagram" id="0" name="" descr="Klarrtext"/>
        </a:ext>
      </dgm:extLst>
    </dgm:pt>
    <dgm:pt modelId="{4CE2EAE6-C0D4-4290-9061-4C3F5FD20054}" type="pres">
      <dgm:prSet presAssocID="{1FBAFBC4-E117-4E71-ACEE-7EAE6AE9150C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BF4BF828-6EF3-429A-B5F7-83853002FA79}" type="presOf" srcId="{0C03BEBC-2D9D-4EF7-8410-540AAB29DA3F}" destId="{32F197B5-0A92-41AC-B09E-B75A4C06B179}" srcOrd="0" destOrd="0" presId="urn:microsoft.com/office/officeart/2005/8/layout/pList1"/>
    <dgm:cxn modelId="{11605A88-9CAC-4CBA-BD13-7E61D17B5026}" type="presOf" srcId="{C281CB84-6651-472A-BC32-DAD8EED45D6F}" destId="{36862941-FE84-4EFF-9AB1-5ED16BB9A05F}" srcOrd="0" destOrd="0" presId="urn:microsoft.com/office/officeart/2005/8/layout/pList1"/>
    <dgm:cxn modelId="{812C4F33-5380-4F79-B925-C2B67E4C7022}" type="presOf" srcId="{978FD0D2-083A-4C3A-997C-D74D2FF64F86}" destId="{6040AA8D-6252-49B2-AA51-5E3775BC4C76}" srcOrd="0" destOrd="0" presId="urn:microsoft.com/office/officeart/2005/8/layout/pList1"/>
    <dgm:cxn modelId="{5A5EDE4C-C85C-43DC-B96B-88808F680A8C}" srcId="{4D626BB7-D3F9-4490-92D4-2FD24799D70A}" destId="{0C03BEBC-2D9D-4EF7-8410-540AAB29DA3F}" srcOrd="0" destOrd="0" parTransId="{28AA96C4-303F-48C8-B00E-5164A38C3795}" sibTransId="{C281CB84-6651-472A-BC32-DAD8EED45D6F}"/>
    <dgm:cxn modelId="{5019B052-0EB9-4F61-9ECB-FD98E38673C0}" type="presOf" srcId="{1FBAFBC4-E117-4E71-ACEE-7EAE6AE9150C}" destId="{4CE2EAE6-C0D4-4290-9061-4C3F5FD20054}" srcOrd="0" destOrd="0" presId="urn:microsoft.com/office/officeart/2005/8/layout/pList1"/>
    <dgm:cxn modelId="{F1F497E0-E4B4-430C-BC8A-8E2D5D45F7FB}" srcId="{4D626BB7-D3F9-4490-92D4-2FD24799D70A}" destId="{5ABC88FB-8A16-4291-855A-8E443AE1D8F6}" srcOrd="1" destOrd="0" parTransId="{21C85BAA-5B20-450B-89BE-E3C6023547FC}" sibTransId="{EF285B82-A56A-47BC-BFC5-A91EF508AC63}"/>
    <dgm:cxn modelId="{67724D7D-C249-4437-9C9D-4AFDD5169C72}" type="presOf" srcId="{EBBC5B62-8CDF-4C21-844A-3FF8468291D6}" destId="{45641321-4DD9-4458-8B2F-6C3FFA63C6D1}" srcOrd="0" destOrd="0" presId="urn:microsoft.com/office/officeart/2005/8/layout/pList1"/>
    <dgm:cxn modelId="{33A713B2-8C0A-4528-A4E8-12DB45907046}" srcId="{4D626BB7-D3F9-4490-92D4-2FD24799D70A}" destId="{1FBAFBC4-E117-4E71-ACEE-7EAE6AE9150C}" srcOrd="3" destOrd="0" parTransId="{E43D9018-99F6-4DB2-ACFC-E1412C203261}" sibTransId="{541566F2-51FA-4A36-8336-FEAA4BBE4F2A}"/>
    <dgm:cxn modelId="{DE40F405-9C32-45D7-91F0-DB0835EE20DC}" type="presOf" srcId="{EF285B82-A56A-47BC-BFC5-A91EF508AC63}" destId="{F08C71F8-EBAC-4357-802E-0B6D7713B71C}" srcOrd="0" destOrd="0" presId="urn:microsoft.com/office/officeart/2005/8/layout/pList1"/>
    <dgm:cxn modelId="{2294E544-FEE5-4F7C-B354-53BB30F10CEA}" type="presOf" srcId="{4D626BB7-D3F9-4490-92D4-2FD24799D70A}" destId="{F0462561-E0BE-4168-807D-51AB61FB3BAB}" srcOrd="0" destOrd="0" presId="urn:microsoft.com/office/officeart/2005/8/layout/pList1"/>
    <dgm:cxn modelId="{1B122B6F-2A04-4BB5-A9A8-91ED11A25E39}" type="presOf" srcId="{5ABC88FB-8A16-4291-855A-8E443AE1D8F6}" destId="{1EF1F1FC-427D-4ABB-9582-C14DCE53FC35}" srcOrd="0" destOrd="0" presId="urn:microsoft.com/office/officeart/2005/8/layout/pList1"/>
    <dgm:cxn modelId="{954BDA60-8789-4004-9DC5-C6A084FF676B}" srcId="{4D626BB7-D3F9-4490-92D4-2FD24799D70A}" destId="{978FD0D2-083A-4C3A-997C-D74D2FF64F86}" srcOrd="2" destOrd="0" parTransId="{20D85F9F-783F-46A7-B175-12FEC31176EC}" sibTransId="{EBBC5B62-8CDF-4C21-844A-3FF8468291D6}"/>
    <dgm:cxn modelId="{7A62F2ED-0B64-42BC-967C-C61D470F6EDD}" type="presParOf" srcId="{F0462561-E0BE-4168-807D-51AB61FB3BAB}" destId="{F542B196-EE2D-4FCB-8B11-7C0F6E1B086E}" srcOrd="0" destOrd="0" presId="urn:microsoft.com/office/officeart/2005/8/layout/pList1"/>
    <dgm:cxn modelId="{2D78EAB6-6D23-4BB1-A832-D7EBA3CE50BA}" type="presParOf" srcId="{F542B196-EE2D-4FCB-8B11-7C0F6E1B086E}" destId="{868BCD99-2BD6-4A1C-BEBE-DD07831940A4}" srcOrd="0" destOrd="0" presId="urn:microsoft.com/office/officeart/2005/8/layout/pList1"/>
    <dgm:cxn modelId="{8E0C4D78-4BD4-46CB-B25B-73CB7F84CC20}" type="presParOf" srcId="{F542B196-EE2D-4FCB-8B11-7C0F6E1B086E}" destId="{32F197B5-0A92-41AC-B09E-B75A4C06B179}" srcOrd="1" destOrd="0" presId="urn:microsoft.com/office/officeart/2005/8/layout/pList1"/>
    <dgm:cxn modelId="{8F97D422-F0E6-4C23-BD83-4F8645D81AF2}" type="presParOf" srcId="{F0462561-E0BE-4168-807D-51AB61FB3BAB}" destId="{36862941-FE84-4EFF-9AB1-5ED16BB9A05F}" srcOrd="1" destOrd="0" presId="urn:microsoft.com/office/officeart/2005/8/layout/pList1"/>
    <dgm:cxn modelId="{A3192F5F-5CD9-4503-96E0-84258692561A}" type="presParOf" srcId="{F0462561-E0BE-4168-807D-51AB61FB3BAB}" destId="{2A325891-6210-4545-BFE6-93EF8C8F4681}" srcOrd="2" destOrd="0" presId="urn:microsoft.com/office/officeart/2005/8/layout/pList1"/>
    <dgm:cxn modelId="{169FB727-A317-405C-A611-1833A7712FC2}" type="presParOf" srcId="{2A325891-6210-4545-BFE6-93EF8C8F4681}" destId="{24FFF4B1-E252-45EA-B0BA-7148B24E7CBE}" srcOrd="0" destOrd="0" presId="urn:microsoft.com/office/officeart/2005/8/layout/pList1"/>
    <dgm:cxn modelId="{17502F04-45BA-4188-9C5F-A7785C54AC9D}" type="presParOf" srcId="{2A325891-6210-4545-BFE6-93EF8C8F4681}" destId="{1EF1F1FC-427D-4ABB-9582-C14DCE53FC35}" srcOrd="1" destOrd="0" presId="urn:microsoft.com/office/officeart/2005/8/layout/pList1"/>
    <dgm:cxn modelId="{B6C88A51-B7F8-4CA4-B642-D0660411B8CA}" type="presParOf" srcId="{F0462561-E0BE-4168-807D-51AB61FB3BAB}" destId="{F08C71F8-EBAC-4357-802E-0B6D7713B71C}" srcOrd="3" destOrd="0" presId="urn:microsoft.com/office/officeart/2005/8/layout/pList1"/>
    <dgm:cxn modelId="{889C6DF6-EEB7-4AAE-A8B0-B80F58487A16}" type="presParOf" srcId="{F0462561-E0BE-4168-807D-51AB61FB3BAB}" destId="{832442D2-07FB-47FE-AE72-2027994F72E3}" srcOrd="4" destOrd="0" presId="urn:microsoft.com/office/officeart/2005/8/layout/pList1"/>
    <dgm:cxn modelId="{D5C0BE53-B136-4040-AC43-9171761748D1}" type="presParOf" srcId="{832442D2-07FB-47FE-AE72-2027994F72E3}" destId="{54DB69A5-E3D4-446C-B702-1822DFD7294D}" srcOrd="0" destOrd="0" presId="urn:microsoft.com/office/officeart/2005/8/layout/pList1"/>
    <dgm:cxn modelId="{EB195249-160A-4DA5-B01D-C501E7AB442E}" type="presParOf" srcId="{832442D2-07FB-47FE-AE72-2027994F72E3}" destId="{6040AA8D-6252-49B2-AA51-5E3775BC4C76}" srcOrd="1" destOrd="0" presId="urn:microsoft.com/office/officeart/2005/8/layout/pList1"/>
    <dgm:cxn modelId="{5FA267B2-93F0-4DC4-9D7F-223FB35E6235}" type="presParOf" srcId="{F0462561-E0BE-4168-807D-51AB61FB3BAB}" destId="{45641321-4DD9-4458-8B2F-6C3FFA63C6D1}" srcOrd="5" destOrd="0" presId="urn:microsoft.com/office/officeart/2005/8/layout/pList1"/>
    <dgm:cxn modelId="{5AFD917B-1042-48A1-87D4-DAA66E26FC23}" type="presParOf" srcId="{F0462561-E0BE-4168-807D-51AB61FB3BAB}" destId="{B00DFAE7-B239-4D9B-B5D8-30B2407F5270}" srcOrd="6" destOrd="0" presId="urn:microsoft.com/office/officeart/2005/8/layout/pList1"/>
    <dgm:cxn modelId="{3FCAA57C-E3A6-449A-82B5-68EC97F6E34F}" type="presParOf" srcId="{B00DFAE7-B239-4D9B-B5D8-30B2407F5270}" destId="{2FA0A6E7-90B7-4ED4-BDAA-6F02A0410058}" srcOrd="0" destOrd="0" presId="urn:microsoft.com/office/officeart/2005/8/layout/pList1"/>
    <dgm:cxn modelId="{A1384554-8925-4E68-9C18-BCC692320575}" type="presParOf" srcId="{B00DFAE7-B239-4D9B-B5D8-30B2407F5270}" destId="{4CE2EAE6-C0D4-4290-9061-4C3F5FD2005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BCD99-2BD6-4A1C-BEBE-DD07831940A4}">
      <dsp:nvSpPr>
        <dsp:cNvPr id="0" name=""/>
        <dsp:cNvSpPr/>
      </dsp:nvSpPr>
      <dsp:spPr>
        <a:xfrm>
          <a:off x="5170" y="708957"/>
          <a:ext cx="2460363" cy="169519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197B5-0A92-41AC-B09E-B75A4C06B179}">
      <dsp:nvSpPr>
        <dsp:cNvPr id="0" name=""/>
        <dsp:cNvSpPr/>
      </dsp:nvSpPr>
      <dsp:spPr>
        <a:xfrm>
          <a:off x="5170" y="2404147"/>
          <a:ext cx="2460363" cy="912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700" kern="1200" dirty="0" smtClean="0"/>
            <a:t>Full kod Umeå univ.</a:t>
          </a:r>
          <a:endParaRPr lang="sv-SE" sz="2700" kern="1200" dirty="0"/>
        </a:p>
      </dsp:txBody>
      <dsp:txXfrm>
        <a:off x="5170" y="2404147"/>
        <a:ext cx="2460363" cy="912794"/>
      </dsp:txXfrm>
    </dsp:sp>
    <dsp:sp modelId="{24FFF4B1-E252-45EA-B0BA-7148B24E7CBE}">
      <dsp:nvSpPr>
        <dsp:cNvPr id="0" name=""/>
        <dsp:cNvSpPr/>
      </dsp:nvSpPr>
      <dsp:spPr>
        <a:xfrm>
          <a:off x="2834543" y="716992"/>
          <a:ext cx="2460363" cy="1695190"/>
        </a:xfrm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1" t="-68639" r="701" b="463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1F1FC-427D-4ABB-9582-C14DCE53FC35}">
      <dsp:nvSpPr>
        <dsp:cNvPr id="0" name=""/>
        <dsp:cNvSpPr/>
      </dsp:nvSpPr>
      <dsp:spPr>
        <a:xfrm>
          <a:off x="2711673" y="2404147"/>
          <a:ext cx="2460363" cy="912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700" kern="1200" dirty="0" err="1" smtClean="0"/>
            <a:t>Hyllista</a:t>
          </a:r>
          <a:r>
            <a:rPr lang="sv-SE" sz="2700" kern="1200" dirty="0" smtClean="0"/>
            <a:t> Linné universitet.</a:t>
          </a:r>
          <a:endParaRPr lang="sv-SE" sz="2700" kern="1200" dirty="0"/>
        </a:p>
      </dsp:txBody>
      <dsp:txXfrm>
        <a:off x="2711673" y="2404147"/>
        <a:ext cx="2460363" cy="912794"/>
      </dsp:txXfrm>
    </dsp:sp>
    <dsp:sp modelId="{54DB69A5-E3D4-446C-B702-1822DFD7294D}">
      <dsp:nvSpPr>
        <dsp:cNvPr id="0" name=""/>
        <dsp:cNvSpPr/>
      </dsp:nvSpPr>
      <dsp:spPr>
        <a:xfrm>
          <a:off x="5418176" y="657203"/>
          <a:ext cx="2460363" cy="1695190"/>
        </a:xfrm>
        <a:prstGeom prst="round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104" t="-72568" r="-2104" b="-743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0AA8D-6252-49B2-AA51-5E3775BC4C76}">
      <dsp:nvSpPr>
        <dsp:cNvPr id="0" name=""/>
        <dsp:cNvSpPr/>
      </dsp:nvSpPr>
      <dsp:spPr>
        <a:xfrm>
          <a:off x="5418176" y="2404147"/>
          <a:ext cx="2460363" cy="912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700" kern="1200" dirty="0" smtClean="0"/>
            <a:t>Förkortad kod</a:t>
          </a:r>
          <a:endParaRPr lang="sv-SE" sz="2700" kern="1200" dirty="0"/>
        </a:p>
      </dsp:txBody>
      <dsp:txXfrm>
        <a:off x="5418176" y="2404147"/>
        <a:ext cx="2460363" cy="912794"/>
      </dsp:txXfrm>
    </dsp:sp>
    <dsp:sp modelId="{2FA0A6E7-90B7-4ED4-BDAA-6F02A0410058}">
      <dsp:nvSpPr>
        <dsp:cNvPr id="0" name=""/>
        <dsp:cNvSpPr/>
      </dsp:nvSpPr>
      <dsp:spPr>
        <a:xfrm>
          <a:off x="8124679" y="708957"/>
          <a:ext cx="2460363" cy="1695190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2EAE6-C0D4-4290-9061-4C3F5FD20054}">
      <dsp:nvSpPr>
        <dsp:cNvPr id="0" name=""/>
        <dsp:cNvSpPr/>
      </dsp:nvSpPr>
      <dsp:spPr>
        <a:xfrm>
          <a:off x="8124679" y="2404147"/>
          <a:ext cx="2460363" cy="9127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700" kern="1200" dirty="0" smtClean="0"/>
            <a:t>Klartext</a:t>
          </a:r>
          <a:endParaRPr lang="sv-SE" sz="2700" kern="1200" dirty="0"/>
        </a:p>
      </dsp:txBody>
      <dsp:txXfrm>
        <a:off x="8124679" y="2404147"/>
        <a:ext cx="2460363" cy="912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2DF53-3A49-914A-AC82-BE22292B8326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B4C93-831D-8245-9C1C-EAB8584AE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5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8925" y="808038"/>
            <a:ext cx="7183438" cy="4041775"/>
          </a:xfrm>
          <a:ln/>
        </p:spPr>
      </p:sp>
      <p:sp>
        <p:nvSpPr>
          <p:cNvPr id="44035" name="Platshållare för anteckninga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 dirty="0" smtClean="0">
                <a:latin typeface="Arial" charset="0"/>
              </a:rPr>
              <a:t>Deweykoder förs på poster i LIBRIS med SAB-kod utifrån Konverteringstabellen</a:t>
            </a:r>
          </a:p>
          <a:p>
            <a:pPr eaLnBrk="1" hangingPunct="1"/>
            <a:r>
              <a:rPr lang="sv-SE" dirty="0" smtClean="0">
                <a:latin typeface="Arial" charset="0"/>
              </a:rPr>
              <a:t>SAB-koder förs på poster i LIBRIS med </a:t>
            </a:r>
            <a:r>
              <a:rPr lang="sv-SE" dirty="0" err="1" smtClean="0">
                <a:latin typeface="Arial" charset="0"/>
              </a:rPr>
              <a:t>deweykod</a:t>
            </a:r>
            <a:r>
              <a:rPr lang="sv-SE" dirty="0" smtClean="0">
                <a:latin typeface="Arial" charset="0"/>
              </a:rPr>
              <a:t> utifrån Konverteringstabellen</a:t>
            </a:r>
          </a:p>
          <a:p>
            <a:pPr eaLnBrk="1" hangingPunct="1"/>
            <a:r>
              <a:rPr lang="sv-SE" dirty="0" smtClean="0">
                <a:latin typeface="Arial" charset="0"/>
              </a:rPr>
              <a:t>Om en manuellt gjord kod finns sker ingen maskingenerering</a:t>
            </a:r>
          </a:p>
          <a:p>
            <a:pPr eaLnBrk="1" hangingPunct="1"/>
            <a:r>
              <a:rPr lang="sv-SE" dirty="0" smtClean="0">
                <a:latin typeface="Arial" charset="0"/>
              </a:rPr>
              <a:t>En klassifikationskod per ursprungskod genereras</a:t>
            </a:r>
          </a:p>
          <a:p>
            <a:pPr eaLnBrk="1" hangingPunct="1"/>
            <a:endParaRPr lang="sv-SE" dirty="0" smtClean="0">
              <a:latin typeface="Arial" charset="0"/>
            </a:endParaRPr>
          </a:p>
          <a:p>
            <a:pPr eaLnBrk="1" hangingPunct="1"/>
            <a:r>
              <a:rPr lang="sv-SE" dirty="0" smtClean="0">
                <a:latin typeface="Arial" charset="0"/>
              </a:rPr>
              <a:t>Koderna ingår i </a:t>
            </a:r>
            <a:r>
              <a:rPr lang="sv-SE" dirty="0" err="1" smtClean="0">
                <a:latin typeface="Arial" charset="0"/>
              </a:rPr>
              <a:t>Webbsök</a:t>
            </a:r>
            <a:r>
              <a:rPr lang="sv-SE" dirty="0" smtClean="0">
                <a:latin typeface="Arial" charset="0"/>
              </a:rPr>
              <a:t> och exporter till lokala system, men inte i katalogiseringsklienten Voyager</a:t>
            </a:r>
          </a:p>
          <a:p>
            <a:pPr eaLnBrk="1" hangingPunct="1"/>
            <a:endParaRPr lang="sv-SE" dirty="0" smtClean="0">
              <a:latin typeface="Arial" charset="0"/>
            </a:endParaRPr>
          </a:p>
        </p:txBody>
      </p:sp>
      <p:sp>
        <p:nvSpPr>
          <p:cNvPr id="44036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FCE15F-3FD7-455A-8C05-541AA9C6D314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9152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329D-A376-4C69-8F04-25C660640ECA}" type="slidenum">
              <a:rPr lang="sv-SE" smtClean="0"/>
              <a:pPr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637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Läs om klassifikation</a:t>
            </a:r>
            <a:r>
              <a:rPr lang="sv-SE" baseline="0" dirty="0" smtClean="0"/>
              <a:t> av biografier i Verktygslådan http://www.kb.se/katalogisering/Klassifikation/DDK/DDK-praxis/Biografier/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2AB1-4C79-4C89-A986-38F88A9682D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smtClean="0">
              <a:ea typeface="ＭＳ Ｐゴシック" pitchFamily="-111" charset="-128"/>
            </a:endParaRPr>
          </a:p>
        </p:txBody>
      </p:sp>
      <p:sp>
        <p:nvSpPr>
          <p:cNvPr id="27652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1" charset="-128"/>
              </a:defRPr>
            </a:lvl9pPr>
          </a:lstStyle>
          <a:p>
            <a:pPr eaLnBrk="1" hangingPunct="1"/>
            <a:fld id="{7EB30BE4-2E6D-4F5C-AAF0-FD53D6D84014}" type="slidenum">
              <a:rPr lang="sv-SE" smtClean="0"/>
              <a:pPr eaLnBrk="1" hangingPunct="1"/>
              <a:t>14</a:t>
            </a:fld>
            <a:endParaRPr lang="sv-SE" smtClean="0"/>
          </a:p>
        </p:txBody>
      </p:sp>
    </p:spTree>
    <p:extLst>
      <p:ext uri="{BB962C8B-B14F-4D97-AF65-F5344CB8AC3E}">
        <p14:creationId xmlns:p14="http://schemas.microsoft.com/office/powerpoint/2010/main" val="2658840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52AB1-4C79-4C89-A986-38F88A9682D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5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454F5EC-0DB6-4AB4-96CC-8977D6A5A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19707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41AF7282-A216-794E-826A-4A73289894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936262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712314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58787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5487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4359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44632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2154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8273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784D8C65-4190-234E-82D4-DFE1B760AE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6951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58342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48337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9565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4507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27406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743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29004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71076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1184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EF62F46D-85C7-E14E-9282-9758A0FD3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795185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94564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815905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3895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82732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2419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7584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10307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0647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2019-11-29</a:t>
            </a:r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BFA84-0A9A-47C9-A42C-0A8AC50811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90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2019-11-29</a:t>
            </a:r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E55B5-40CB-49A2-8206-BE5E95F433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2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2019-11-29</a:t>
            </a:r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FA4D633-01E7-4A16-892B-E335FFC7F3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84" r:id="rId2"/>
    <p:sldLayoutId id="2147483692" r:id="rId3"/>
    <p:sldLayoutId id="2147483694" r:id="rId4"/>
    <p:sldLayoutId id="2147483693" r:id="rId5"/>
    <p:sldLayoutId id="2147483696" r:id="rId6"/>
    <p:sldLayoutId id="2147483697" r:id="rId7"/>
    <p:sldLayoutId id="2147483698" r:id="rId8"/>
    <p:sldLayoutId id="214748369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F15803-B737-4B0E-A49C-5C05B61638B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07137"/>
            <a:ext cx="971518" cy="14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5635CD1-07A0-4C8A-97EA-A15AB484F66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1040"/>
            <a:ext cx="971518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9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9F4F384-B26D-4D18-B2DC-DCEA1EE8A5B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1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deweybloggen.blogg.kb.se/files/2018/11/Deweyrapport-Malm%C3%B6-2018.pdf" TargetMode="Externa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databyran.kb.se/klassifikation/ddk/ddk-praxis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E2B7ED-172F-4F98-BD71-FDFA47AB16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Att byta klassifikationssystem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2"/>
          </p:nvPr>
        </p:nvSpPr>
        <p:spPr>
          <a:xfrm>
            <a:off x="839788" y="6052457"/>
            <a:ext cx="3917270" cy="496273"/>
          </a:xfrm>
        </p:spPr>
        <p:txBody>
          <a:bodyPr/>
          <a:lstStyle/>
          <a:p>
            <a:r>
              <a:rPr lang="sv-SE" dirty="0"/>
              <a:t>Harriet Aagaard, Kungliga biblioteket</a:t>
            </a:r>
            <a:br>
              <a:rPr lang="sv-SE" dirty="0"/>
            </a:br>
            <a:r>
              <a:rPr lang="sv-SE" dirty="0" smtClean="0"/>
              <a:t>höst 2020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449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mtClean="0">
                <a:ea typeface="ＭＳ Ｐゴシック" pitchFamily="-111" charset="-128"/>
              </a:rPr>
              <a:t>Ny hylla eller göra om allt?</a:t>
            </a:r>
          </a:p>
        </p:txBody>
      </p:sp>
      <p:pic>
        <p:nvPicPr>
          <p:cNvPr id="4" name="Platshållare för innehåll 3" descr="Hylla för nya böcker i Mrästa bibliotek januari 20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09" y="2003422"/>
            <a:ext cx="3883268" cy="4352927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55B5-40CB-49A2-8206-BE5E95F4338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3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Lidingö</a:t>
            </a:r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sz="quarter" idx="13"/>
          </p:nvPr>
        </p:nvSpPr>
        <p:spPr>
          <a:xfrm>
            <a:off x="838200" y="2095500"/>
            <a:ext cx="8788879" cy="4025900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Projekt med ekonomisk stöd från kommunen 2012-2014 </a:t>
            </a:r>
            <a:r>
              <a:rPr lang="sv-SE" sz="2000" dirty="0"/>
              <a:t>	</a:t>
            </a:r>
          </a:p>
          <a:p>
            <a:pPr>
              <a:buClr>
                <a:srgbClr val="595959"/>
              </a:buClr>
            </a:pPr>
            <a:r>
              <a:rPr lang="sv-SE" sz="2000" dirty="0"/>
              <a:t>Utbildning KB 2013/2014</a:t>
            </a:r>
          </a:p>
          <a:p>
            <a:pPr>
              <a:buClr>
                <a:srgbClr val="595959"/>
              </a:buClr>
            </a:pPr>
            <a:r>
              <a:rPr lang="sv-SE" sz="2000" dirty="0"/>
              <a:t>Stängt två veckor</a:t>
            </a:r>
          </a:p>
          <a:p>
            <a:pPr>
              <a:buClr>
                <a:srgbClr val="595959"/>
              </a:buClr>
            </a:pPr>
            <a:r>
              <a:rPr lang="sv-SE" sz="2000" dirty="0"/>
              <a:t>29/9 2014 Deweyuppställning</a:t>
            </a:r>
          </a:p>
          <a:p>
            <a:pPr marL="0" indent="0">
              <a:buNone/>
            </a:pPr>
            <a:endParaRPr lang="sv-SE" sz="2000" dirty="0"/>
          </a:p>
          <a:p>
            <a:endParaRPr lang="sv-SE" sz="2000" dirty="0"/>
          </a:p>
        </p:txBody>
      </p:sp>
      <p:pic>
        <p:nvPicPr>
          <p:cNvPr id="7" name="Platshållare för innehåll 6" descr="Skyltning på Lidingö barnavdelning DDK 000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33" y="3064805"/>
            <a:ext cx="5208588" cy="3474107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7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Malmö stadsbibliotek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Clr>
                <a:srgbClr val="595959"/>
              </a:buClr>
            </a:pPr>
            <a:r>
              <a:rPr lang="sv-SE" sz="2400" dirty="0" smtClean="0"/>
              <a:t>2013 - 2018</a:t>
            </a:r>
          </a:p>
          <a:p>
            <a:pPr>
              <a:buClr>
                <a:srgbClr val="595959"/>
              </a:buClr>
            </a:pPr>
            <a:r>
              <a:rPr lang="sv-SE" sz="2400" dirty="0" smtClean="0"/>
              <a:t>Etappvis införande</a:t>
            </a:r>
          </a:p>
          <a:p>
            <a:pPr>
              <a:buClr>
                <a:srgbClr val="595959"/>
              </a:buClr>
            </a:pPr>
            <a:r>
              <a:rPr lang="sv-SE" sz="2400" dirty="0" smtClean="0"/>
              <a:t>Egen katalogisering</a:t>
            </a:r>
          </a:p>
          <a:p>
            <a:pPr>
              <a:buClr>
                <a:srgbClr val="595959"/>
              </a:buClr>
            </a:pPr>
            <a:r>
              <a:rPr lang="sv-SE" sz="2400" dirty="0" smtClean="0"/>
              <a:t>Utbildning KB + internt</a:t>
            </a:r>
          </a:p>
          <a:p>
            <a:pPr>
              <a:buClr>
                <a:srgbClr val="595959"/>
              </a:buClr>
            </a:pPr>
            <a:r>
              <a:rPr lang="sv-SE" sz="2400" dirty="0" smtClean="0"/>
              <a:t>Planering!</a:t>
            </a:r>
            <a:endParaRPr lang="sv-SE" sz="2400" dirty="0"/>
          </a:p>
          <a:p>
            <a:endParaRPr lang="sv-SE" sz="2400" dirty="0" smtClean="0"/>
          </a:p>
          <a:p>
            <a:endParaRPr lang="sv-SE" sz="2400" dirty="0" smtClean="0"/>
          </a:p>
          <a:p>
            <a:endParaRPr lang="sv-SE" sz="2400" dirty="0"/>
          </a:p>
          <a:p>
            <a:endParaRPr lang="sv-SE" sz="2400" dirty="0" smtClean="0"/>
          </a:p>
          <a:p>
            <a:pPr>
              <a:buClr>
                <a:srgbClr val="595959"/>
              </a:buClr>
            </a:pPr>
            <a:r>
              <a:rPr lang="sv-SE" sz="2400" dirty="0" smtClean="0">
                <a:hlinkClick r:id="rId2"/>
              </a:rPr>
              <a:t>Projektrapport</a:t>
            </a:r>
            <a:endParaRPr lang="sv-SE" sz="2400" dirty="0"/>
          </a:p>
        </p:txBody>
      </p:sp>
      <p:pic>
        <p:nvPicPr>
          <p:cNvPr id="8" name="Platshållare för innehåll 7" descr="Hylla för 620 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633" y="836981"/>
            <a:ext cx="3762388" cy="5519369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06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Behöver allt ändras?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b="1" dirty="0"/>
              <a:t>Behöver allt ändras genast?</a:t>
            </a:r>
          </a:p>
          <a:p>
            <a:pPr>
              <a:buClr>
                <a:srgbClr val="595959"/>
              </a:buClr>
            </a:pPr>
            <a:r>
              <a:rPr lang="sv-SE" sz="2000" dirty="0"/>
              <a:t>Skönlitteratur</a:t>
            </a:r>
          </a:p>
          <a:p>
            <a:pPr>
              <a:buClr>
                <a:srgbClr val="595959"/>
              </a:buClr>
            </a:pPr>
            <a:r>
              <a:rPr lang="sv-SE" sz="2000" dirty="0"/>
              <a:t>Andra medietyper</a:t>
            </a:r>
          </a:p>
          <a:p>
            <a:pPr>
              <a:buClr>
                <a:srgbClr val="595959"/>
              </a:buClr>
            </a:pPr>
            <a:r>
              <a:rPr lang="sv-SE" sz="2000" dirty="0"/>
              <a:t>Biografier?</a:t>
            </a:r>
          </a:p>
          <a:p>
            <a:pPr>
              <a:buClr>
                <a:srgbClr val="595959"/>
              </a:buClr>
            </a:pPr>
            <a:r>
              <a:rPr lang="sv-SE" sz="2000" dirty="0"/>
              <a:t>Barnmedier</a:t>
            </a:r>
          </a:p>
          <a:p>
            <a:endParaRPr lang="sv-SE" sz="2000" dirty="0"/>
          </a:p>
          <a:p>
            <a:pPr marL="0" indent="0">
              <a:buNone/>
            </a:pPr>
            <a:endParaRPr lang="sv-SE" sz="2000" dirty="0"/>
          </a:p>
        </p:txBody>
      </p:sp>
      <p:pic>
        <p:nvPicPr>
          <p:cNvPr id="7" name="Platshållare för innehåll 6" descr="Hylla för romaner och noveller på norskt folkbibliotek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189" y="1181854"/>
            <a:ext cx="3883832" cy="5174496"/>
          </a:xfrm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ea typeface="ＭＳ Ｐゴシック" pitchFamily="-111" charset="-128"/>
              </a:rPr>
              <a:t>Hylluppställning – hur?</a:t>
            </a:r>
          </a:p>
        </p:txBody>
      </p:sp>
      <p:sp>
        <p:nvSpPr>
          <p:cNvPr id="4099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endParaRPr lang="sv-SE" sz="2400" dirty="0">
              <a:ea typeface="ＭＳ Ｐゴシック" pitchFamily="-111" charset="-128"/>
            </a:endParaRPr>
          </a:p>
          <a:p>
            <a:pPr eaLnBrk="1" hangingPunct="1">
              <a:buClr>
                <a:srgbClr val="595959"/>
              </a:buClr>
            </a:pPr>
            <a:r>
              <a:rPr lang="sv-SE" sz="2000" dirty="0">
                <a:ea typeface="ＭＳ Ｐゴシック" pitchFamily="-111" charset="-128"/>
              </a:rPr>
              <a:t>Dewey</a:t>
            </a:r>
          </a:p>
          <a:p>
            <a:pPr eaLnBrk="1" hangingPunct="1">
              <a:buClr>
                <a:srgbClr val="595959"/>
              </a:buClr>
            </a:pPr>
            <a:r>
              <a:rPr lang="sv-SE" sz="2000" dirty="0">
                <a:ea typeface="ＭＳ Ｐゴシック" pitchFamily="-111" charset="-128"/>
              </a:rPr>
              <a:t>SAB</a:t>
            </a:r>
          </a:p>
          <a:p>
            <a:pPr eaLnBrk="1" hangingPunct="1">
              <a:buClr>
                <a:srgbClr val="595959"/>
              </a:buClr>
            </a:pPr>
            <a:r>
              <a:rPr lang="sv-SE" sz="2000" dirty="0">
                <a:ea typeface="ＭＳ Ｐゴシック" pitchFamily="-111" charset="-128"/>
              </a:rPr>
              <a:t>Klartext</a:t>
            </a:r>
          </a:p>
          <a:p>
            <a:pPr eaLnBrk="1" hangingPunct="1">
              <a:buClr>
                <a:srgbClr val="595959"/>
              </a:buClr>
            </a:pPr>
            <a:r>
              <a:rPr lang="sv-SE" sz="2000" dirty="0">
                <a:ea typeface="ＭＳ Ｐゴシック" pitchFamily="-111" charset="-128"/>
              </a:rPr>
              <a:t>Blandad uppställning</a:t>
            </a:r>
          </a:p>
        </p:txBody>
      </p:sp>
      <p:pic>
        <p:nvPicPr>
          <p:cNvPr id="4" name="Platshållare för innehåll 3" descr="Överfylld bokhylla i privathem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4" y="934576"/>
            <a:ext cx="3710967" cy="4945285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68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Hylluppställning</a:t>
            </a:r>
            <a:endParaRPr lang="sv-SE" dirty="0"/>
          </a:p>
        </p:txBody>
      </p:sp>
      <p:graphicFrame>
        <p:nvGraphicFramePr>
          <p:cNvPr id="6" name="Platshållare för innehåll 5" descr="Full kod, hyllista, förkortad kod, klartext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34673182"/>
              </p:ext>
            </p:extLst>
          </p:nvPr>
        </p:nvGraphicFramePr>
        <p:xfrm>
          <a:off x="838200" y="2095500"/>
          <a:ext cx="10590213" cy="402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55B5-40CB-49A2-8206-BE5E95F4338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>
                <a:ea typeface="ＭＳ Ｐゴシック" pitchFamily="-111" charset="-128"/>
              </a:rPr>
              <a:t>Hyllvänlig </a:t>
            </a:r>
            <a:r>
              <a:rPr lang="sv-SE" dirty="0" err="1" smtClean="0">
                <a:ea typeface="ＭＳ Ｐゴシック" pitchFamily="-111" charset="-128"/>
              </a:rPr>
              <a:t>deweykod</a:t>
            </a:r>
            <a:r>
              <a:rPr lang="sv-SE" dirty="0" smtClean="0">
                <a:ea typeface="ＭＳ Ｐゴシック" pitchFamily="-111" charset="-128"/>
              </a:rPr>
              <a:t>? </a:t>
            </a:r>
          </a:p>
        </p:txBody>
      </p:sp>
      <p:pic>
        <p:nvPicPr>
          <p:cNvPr id="6" name="Platshållare för innehåll 5" descr="Lång kod Malmö universitet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15" y="1793716"/>
            <a:ext cx="3495074" cy="4133240"/>
          </a:xfrm>
        </p:spPr>
      </p:pic>
      <p:sp>
        <p:nvSpPr>
          <p:cNvPr id="5" name="Platshållare för innehåll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/>
              <a:t>Även en kod i en </a:t>
            </a:r>
            <a:r>
              <a:rPr lang="sv-SE" sz="2000" dirty="0" err="1"/>
              <a:t>hyllista</a:t>
            </a:r>
            <a:r>
              <a:rPr lang="sv-SE" sz="2000" dirty="0"/>
              <a:t> kan bli lång!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-111" charset="-128"/>
              </a:rPr>
              <a:t>Fullständig kod</a:t>
            </a:r>
          </a:p>
        </p:txBody>
      </p:sp>
      <p:pic>
        <p:nvPicPr>
          <p:cNvPr id="6" name="Platshållare för innehåll 5" descr="Fullständig kod Oslo universtitet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43" y="2386330"/>
            <a:ext cx="4590288" cy="3444240"/>
          </a:xfrm>
        </p:spPr>
      </p:pic>
      <p:pic>
        <p:nvPicPr>
          <p:cNvPr id="7" name="Platshållare för innehåll 6" descr="Lång fullständig kod Umueå univ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457" y="1106448"/>
            <a:ext cx="3828762" cy="5112330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5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ea typeface="ＭＳ Ｐゴシック" pitchFamily="-111" charset="-128"/>
              </a:rPr>
              <a:t>Överblick  - fullständig kod (Umeå </a:t>
            </a:r>
            <a:r>
              <a:rPr lang="sv-SE" dirty="0" err="1" smtClean="0">
                <a:ea typeface="ＭＳ Ｐゴシック" pitchFamily="-111" charset="-128"/>
              </a:rPr>
              <a:t>ub</a:t>
            </a:r>
            <a:r>
              <a:rPr lang="sv-SE" dirty="0" smtClean="0">
                <a:ea typeface="ＭＳ Ｐゴシック" pitchFamily="-111" charset="-128"/>
              </a:rPr>
              <a:t>)</a:t>
            </a:r>
          </a:p>
        </p:txBody>
      </p:sp>
      <p:pic>
        <p:nvPicPr>
          <p:cNvPr id="7" name="Platshållare för innehåll 6" descr="Ryggmärkning på Umeå universitet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81" y="1755525"/>
            <a:ext cx="7287883" cy="4280014"/>
          </a:xfrm>
        </p:spPr>
      </p:pic>
      <p:sp>
        <p:nvSpPr>
          <p:cNvPr id="5" name="Platshållare för innehåll 4"/>
          <p:cNvSpPr>
            <a:spLocks noGrp="1"/>
          </p:cNvSpPr>
          <p:nvPr>
            <p:ph sz="quarter" idx="14"/>
          </p:nvPr>
        </p:nvSpPr>
        <p:spPr>
          <a:xfrm>
            <a:off x="1367828" y="4444399"/>
            <a:ext cx="6948036" cy="753404"/>
          </a:xfrm>
        </p:spPr>
        <p:txBody>
          <a:bodyPr/>
          <a:lstStyle/>
          <a:p>
            <a:pPr marL="0" indent="0">
              <a:buNone/>
            </a:pPr>
            <a:r>
              <a:rPr lang="sv-SE" b="1" dirty="0" smtClean="0">
                <a:solidFill>
                  <a:srgbClr val="C00000"/>
                </a:solidFill>
              </a:rPr>
              <a:t>----------------------------------------------------------------------------------------</a:t>
            </a:r>
          </a:p>
          <a:p>
            <a:pPr marL="0" indent="0">
              <a:buNone/>
            </a:pPr>
            <a:r>
              <a:rPr lang="sv-SE" b="1" dirty="0" smtClean="0">
                <a:solidFill>
                  <a:srgbClr val="C00000"/>
                </a:solidFill>
              </a:rPr>
              <a:t>-----------------------------------------------------------------------------------------</a:t>
            </a:r>
            <a:endParaRPr lang="sv-SE" b="1" dirty="0">
              <a:solidFill>
                <a:srgbClr val="C00000"/>
              </a:solidFill>
            </a:endParaRP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34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-111" charset="-128"/>
              </a:rPr>
              <a:t>BTJ hyllista</a:t>
            </a:r>
          </a:p>
        </p:txBody>
      </p:sp>
      <p:pic>
        <p:nvPicPr>
          <p:cNvPr id="7" name="Platshållare för innehåll 6" descr="500 från BTJ:s hyllista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13" y="2631141"/>
            <a:ext cx="3103133" cy="2816596"/>
          </a:xfrm>
        </p:spPr>
      </p:pic>
      <p:sp>
        <p:nvSpPr>
          <p:cNvPr id="6" name="Platshållare för innehåll 5"/>
          <p:cNvSpPr>
            <a:spLocks noGrp="1"/>
          </p:cNvSpPr>
          <p:nvPr>
            <p:ph sz="quarter" idx="14"/>
          </p:nvPr>
        </p:nvSpPr>
        <p:spPr>
          <a:xfrm>
            <a:off x="5754000" y="2631141"/>
            <a:ext cx="5208196" cy="325139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sv-SE" dirty="0"/>
              <a:t>BTJ har tagit fram </a:t>
            </a:r>
            <a:r>
              <a:rPr lang="sv-SE" dirty="0" err="1"/>
              <a:t>hyllistor</a:t>
            </a:r>
            <a:r>
              <a:rPr lang="sv-SE" dirty="0"/>
              <a:t> </a:t>
            </a:r>
          </a:p>
          <a:p>
            <a:pPr marL="742950" lvl="1" indent="-285750">
              <a:defRPr/>
            </a:pPr>
            <a:r>
              <a:rPr lang="sv-SE" dirty="0"/>
              <a:t>Baserade på kunders bestånd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Praktiskt arbete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ClrTx/>
            </a:pPr>
            <a:r>
              <a:rPr lang="sv-SE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Bibliotekskatalog</a:t>
            </a:r>
            <a:endParaRPr lang="sv-S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Tx/>
            </a:pPr>
            <a:r>
              <a:rPr lang="sv-S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Hyllor / skyltning</a:t>
            </a:r>
          </a:p>
          <a:p>
            <a:pPr>
              <a:buClrTx/>
            </a:pPr>
            <a:r>
              <a:rPr lang="sv-S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Fysiska medier</a:t>
            </a:r>
          </a:p>
          <a:p>
            <a:endParaRPr lang="sv-SE" dirty="0"/>
          </a:p>
        </p:txBody>
      </p:sp>
      <p:pic>
        <p:nvPicPr>
          <p:cNvPr id="7" name="Platshållare för innehåll 6" descr="Skyltning på Linköpings universitet - Bokstäver blir siffror i ny samlin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06" y="2106613"/>
            <a:ext cx="3019425" cy="4025900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35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Klartext &amp; Dewey - Lidingö</a:t>
            </a:r>
            <a:endParaRPr lang="sv-SE" dirty="0"/>
          </a:p>
        </p:txBody>
      </p:sp>
      <p:pic>
        <p:nvPicPr>
          <p:cNvPr id="5" name="Platshållare för innehåll 4" descr="Ryggmärkning med Reseguide kombinerad med deweykod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69" y="2106613"/>
            <a:ext cx="4025900" cy="4025900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latshållare för innehåll 8" descr="Ryggmärkning med Biografi kombinerad med deweykod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59" y="2096770"/>
            <a:ext cx="4029456" cy="4023360"/>
          </a:xfrm>
        </p:spPr>
      </p:pic>
    </p:spTree>
    <p:extLst>
      <p:ext uri="{BB962C8B-B14F-4D97-AF65-F5344CB8AC3E}">
        <p14:creationId xmlns:p14="http://schemas.microsoft.com/office/powerpoint/2010/main" val="17267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-111" charset="-128"/>
              </a:rPr>
              <a:t>Klartext</a:t>
            </a:r>
          </a:p>
        </p:txBody>
      </p:sp>
      <p:pic>
        <p:nvPicPr>
          <p:cNvPr id="6" name="Platshållare för innehåll 5" descr="Ingen ryggmärkning i bokhandel, men skyltni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8839"/>
            <a:ext cx="5133975" cy="3839222"/>
          </a:xfrm>
        </p:spPr>
      </p:pic>
      <p:pic>
        <p:nvPicPr>
          <p:cNvPr id="7" name="Platshållare för innehåll 6" descr="Ryggmärkning med snedklistrade klartext  &quot;Mode&quot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01" y="669414"/>
            <a:ext cx="4123119" cy="5463099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12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Behöver all information stå på ryggen?</a:t>
            </a:r>
          </a:p>
        </p:txBody>
      </p:sp>
      <p:pic>
        <p:nvPicPr>
          <p:cNvPr id="8" name="Platshållare för innehåll 7" descr="Olika varianter av  hyllmärken från flera bibliotek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4" y="1563007"/>
            <a:ext cx="8702078" cy="4793343"/>
          </a:xfrm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3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-111" charset="-128"/>
              </a:rPr>
              <a:t>Märkning för personal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latshållare för innehåll 3" descr="Märkning i boksnitt Deckare/thriller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10" y="2407666"/>
            <a:ext cx="3974592" cy="3401568"/>
          </a:xfrm>
        </p:spPr>
      </p:pic>
    </p:spTree>
    <p:extLst>
      <p:ext uri="{BB962C8B-B14F-4D97-AF65-F5344CB8AC3E}">
        <p14:creationId xmlns:p14="http://schemas.microsoft.com/office/powerpoint/2010/main" val="6142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>
                <a:ea typeface="ＭＳ Ｐゴシック" pitchFamily="-111" charset="-128"/>
              </a:rPr>
              <a:t>Märkning för låntagare &amp; personal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latshållare för innehåll 3" descr="Ryggmärkning som går över till baksida och har mer information där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96" y="1856015"/>
            <a:ext cx="3009048" cy="4025900"/>
          </a:xfrm>
        </p:spPr>
      </p:pic>
    </p:spTree>
    <p:extLst>
      <p:ext uri="{BB962C8B-B14F-4D97-AF65-F5344CB8AC3E}">
        <p14:creationId xmlns:p14="http://schemas.microsoft.com/office/powerpoint/2010/main" val="45123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Skyltar är till hjälp – färgkodning Lidingö</a:t>
            </a:r>
            <a:endParaRPr lang="sv-SE" dirty="0"/>
          </a:p>
        </p:txBody>
      </p:sp>
      <p:pic>
        <p:nvPicPr>
          <p:cNvPr id="9" name="Platshållare för innehåll 8" descr="Skylting 600 och 900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8" y="2095500"/>
            <a:ext cx="5061718" cy="4025900"/>
          </a:xfrm>
        </p:spPr>
      </p:pic>
      <p:pic>
        <p:nvPicPr>
          <p:cNvPr id="7" name="Platshållare för innehåll 6" descr="Skyltning 300 och 500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252" y="2095500"/>
            <a:ext cx="3428406" cy="3352556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Visualisera Dewey</a:t>
            </a:r>
            <a:endParaRPr lang="sv-SE" dirty="0"/>
          </a:p>
        </p:txBody>
      </p:sp>
      <p:pic>
        <p:nvPicPr>
          <p:cNvPr id="5" name="Platshållare för innehåll 4" descr="DDKs 10 huvudgrupper med färger och ikoner. &#10;http://www.flickr.com/photos/appletonmaggie/5907672591/sizes/l/in/photostream/&#10;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26" y="2003423"/>
            <a:ext cx="6237932" cy="4025900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55B5-40CB-49A2-8206-BE5E95F4338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Lidingö – symboler &amp; färger</a:t>
            </a:r>
            <a:endParaRPr lang="sv-SE" dirty="0"/>
          </a:p>
        </p:txBody>
      </p:sp>
      <p:pic>
        <p:nvPicPr>
          <p:cNvPr id="5" name="Platshållare för innehåll 4" descr="DDKs 10 huvudgrupper med färger och ikoner.  Snarlik föregående bild&#10;Illustrationer framtagna av Kaj Poikela, Lidingö stad. © Lidingö stad&#10;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" y="2094344"/>
            <a:ext cx="6694369" cy="3557964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Malmö</a:t>
            </a:r>
            <a:endParaRPr lang="sv-SE" dirty="0"/>
          </a:p>
        </p:txBody>
      </p:sp>
      <p:pic>
        <p:nvPicPr>
          <p:cNvPr id="5" name="Platshållare för innehåll 4" descr="Skyltning Från bokstäver till Siffror med färgkarta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77" y="925226"/>
            <a:ext cx="4225766" cy="5119974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7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 smtClean="0"/>
              <a:t>Meta-</a:t>
            </a:r>
            <a:br>
              <a:rPr lang="sv-SE" sz="2800" dirty="0" smtClean="0"/>
            </a:br>
            <a:r>
              <a:rPr lang="sv-SE" sz="2800" dirty="0" smtClean="0"/>
              <a:t>databyrån</a:t>
            </a:r>
            <a:endParaRPr lang="sv-SE" sz="2800" dirty="0"/>
          </a:p>
        </p:txBody>
      </p:sp>
      <p:pic>
        <p:nvPicPr>
          <p:cNvPr id="6" name="Platshållare för innehåll 5" descr="Metatabyrån: Praktiska frågor vid byte till DDK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38" y="885463"/>
            <a:ext cx="9241005" cy="5972537"/>
          </a:xfr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2020-12-01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31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Bibliotekskatalogen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400" dirty="0"/>
              <a:t>Dewey till posterna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sv-SE" sz="2000" dirty="0"/>
              <a:t>LIBRIS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sv-SE" sz="2000" dirty="0" smtClean="0"/>
              <a:t>BURK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sv-SE" sz="2000" dirty="0" smtClean="0"/>
              <a:t>Konverteringstabellen</a:t>
            </a:r>
            <a:endParaRPr lang="sv-SE" sz="2000" dirty="0"/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sv-SE" sz="2000" dirty="0"/>
              <a:t>Manuellt</a:t>
            </a:r>
          </a:p>
        </p:txBody>
      </p:sp>
      <p:pic>
        <p:nvPicPr>
          <p:cNvPr id="6" name="Platshållare för innehåll 5" descr="Katalogisering i Bookit januari 201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12" y="2095500"/>
            <a:ext cx="6527644" cy="3826774"/>
          </a:xfrm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3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ea typeface="ＭＳ Ｐゴシック" pitchFamily="-111" charset="-128"/>
              </a:rPr>
              <a:t>Skönlitteratur (1)</a:t>
            </a:r>
            <a:endParaRPr lang="sv-SE" dirty="0"/>
          </a:p>
        </p:txBody>
      </p:sp>
      <p:pic>
        <p:nvPicPr>
          <p:cNvPr id="5" name="Platshållare för innehåll 4" descr="Ingen ryggmärkning skönlitteratur på ett norskt bibliotek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4" y="2340428"/>
            <a:ext cx="4048478" cy="2429087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93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Skönlitteratur (2)</a:t>
            </a:r>
            <a:endParaRPr lang="sv-SE" dirty="0"/>
          </a:p>
        </p:txBody>
      </p:sp>
      <p:pic>
        <p:nvPicPr>
          <p:cNvPr id="8" name="Platshållare för innehåll 7" descr="Ryggmärkning Roman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69" y="2843068"/>
            <a:ext cx="4174836" cy="2530764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31</a:t>
            </a:fld>
            <a:endParaRPr lang="sv-SE" dirty="0"/>
          </a:p>
        </p:txBody>
      </p:sp>
      <p:pic>
        <p:nvPicPr>
          <p:cNvPr id="11" name="Platshållare för innehåll 10" descr="Ryggmärkning romaner + författares efternamn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45" y="2846718"/>
            <a:ext cx="4475747" cy="2545690"/>
          </a:xfrm>
        </p:spPr>
      </p:pic>
    </p:spTree>
    <p:extLst>
      <p:ext uri="{BB962C8B-B14F-4D97-AF65-F5344CB8AC3E}">
        <p14:creationId xmlns:p14="http://schemas.microsoft.com/office/powerpoint/2010/main" val="26304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Skönlitteratur – nationell standard</a:t>
            </a:r>
            <a:endParaRPr lang="sv-SE" dirty="0"/>
          </a:p>
        </p:txBody>
      </p:sp>
      <p:pic>
        <p:nvPicPr>
          <p:cNvPr id="10" name="Platshållare för innehåll 9" descr="Ryggmärkning enligt nationell standard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3" t="1217"/>
          <a:stretch/>
        </p:blipFill>
        <p:spPr>
          <a:xfrm>
            <a:off x="3964277" y="2003423"/>
            <a:ext cx="4337665" cy="3976914"/>
          </a:xfrm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728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Nationell standard för skönlitteratur vuxna</a:t>
            </a:r>
            <a:endParaRPr lang="sv-SE" dirty="0"/>
          </a:p>
        </p:txBody>
      </p:sp>
      <p:pic>
        <p:nvPicPr>
          <p:cNvPr id="6" name="Platshållare för innehåll 5" descr="Ryggmärkning för vuxna roman, novell, drama, poesi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6" y="2380891"/>
            <a:ext cx="4780588" cy="1828236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>
          <a:xfrm>
            <a:off x="6219825" y="2106721"/>
            <a:ext cx="5684627" cy="4025900"/>
          </a:xfrm>
        </p:spPr>
        <p:txBody>
          <a:bodyPr/>
          <a:lstStyle/>
          <a:p>
            <a:pPr>
              <a:buClrTx/>
            </a:pPr>
            <a:r>
              <a:rPr lang="sv-SE" dirty="0" smtClean="0"/>
              <a:t>Språk direkt från språkkod </a:t>
            </a:r>
            <a:endParaRPr lang="sv-SE" dirty="0"/>
          </a:p>
          <a:p>
            <a:pPr>
              <a:buClrTx/>
            </a:pPr>
            <a:endParaRPr lang="sv-SE" dirty="0"/>
          </a:p>
          <a:p>
            <a:pPr>
              <a:buClrTx/>
            </a:pPr>
            <a:r>
              <a:rPr lang="sv-SE" dirty="0"/>
              <a:t>Inga gemensam genrer för märkning</a:t>
            </a:r>
          </a:p>
          <a:p>
            <a:pPr>
              <a:buClrTx/>
            </a:pPr>
            <a:endParaRPr lang="sv-SE" dirty="0"/>
          </a:p>
          <a:p>
            <a:pPr>
              <a:buClrTx/>
            </a:pPr>
            <a:r>
              <a:rPr lang="sv-SE" dirty="0"/>
              <a:t>Serier enligt DDK</a:t>
            </a:r>
          </a:p>
          <a:p>
            <a:pPr lvl="1"/>
            <a:r>
              <a:rPr lang="sv-SE" dirty="0"/>
              <a:t>741.5    Serieromaner, Seriemagasin </a:t>
            </a:r>
          </a:p>
          <a:p>
            <a:pPr lvl="1"/>
            <a:r>
              <a:rPr lang="sv-SE" dirty="0"/>
              <a:t>741.56  Tecknade serier (</a:t>
            </a:r>
            <a:r>
              <a:rPr lang="sv-SE" dirty="0" err="1"/>
              <a:t>Comics</a:t>
            </a:r>
            <a:r>
              <a:rPr lang="sv-SE" dirty="0"/>
              <a:t>, </a:t>
            </a:r>
            <a:r>
              <a:rPr lang="sv-SE" dirty="0" err="1"/>
              <a:t>Cartoons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287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Nationell standard för skönlitteratur barn</a:t>
            </a:r>
            <a:endParaRPr lang="sv-SE" dirty="0"/>
          </a:p>
        </p:txBody>
      </p:sp>
      <p:pic>
        <p:nvPicPr>
          <p:cNvPr id="6" name="Platshållare för innehåll 5" descr="Ryggmärkning barn: bilderbok, barn,poesi, un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3" y="2497269"/>
            <a:ext cx="4796286" cy="1492431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>
          <a:xfrm>
            <a:off x="6669405" y="2320393"/>
            <a:ext cx="5695123" cy="4025900"/>
          </a:xfrm>
        </p:spPr>
        <p:txBody>
          <a:bodyPr/>
          <a:lstStyle/>
          <a:p>
            <a:pPr>
              <a:buClrTx/>
            </a:pPr>
            <a:r>
              <a:rPr lang="sv-SE" dirty="0"/>
              <a:t>Helt efter språkkod </a:t>
            </a:r>
          </a:p>
          <a:p>
            <a:pPr>
              <a:buClrTx/>
            </a:pPr>
            <a:endParaRPr lang="sv-SE" dirty="0"/>
          </a:p>
          <a:p>
            <a:pPr>
              <a:buClrTx/>
            </a:pPr>
            <a:r>
              <a:rPr lang="sv-SE" dirty="0"/>
              <a:t>Inga gemensam genrer för märkning</a:t>
            </a:r>
          </a:p>
          <a:p>
            <a:pPr>
              <a:buClrTx/>
            </a:pPr>
            <a:endParaRPr lang="sv-SE" dirty="0"/>
          </a:p>
          <a:p>
            <a:pPr>
              <a:buClrTx/>
            </a:pPr>
            <a:r>
              <a:rPr lang="sv-SE" dirty="0"/>
              <a:t>Serier enligt DDK</a:t>
            </a:r>
          </a:p>
          <a:p>
            <a:pPr lvl="1"/>
            <a:r>
              <a:rPr lang="sv-SE" dirty="0" smtClean="0"/>
              <a:t>741.5 j    </a:t>
            </a:r>
            <a:r>
              <a:rPr lang="sv-SE" dirty="0"/>
              <a:t>Serieromaner, Seriemagasin </a:t>
            </a:r>
          </a:p>
          <a:p>
            <a:pPr lvl="1"/>
            <a:r>
              <a:rPr lang="sv-SE" dirty="0"/>
              <a:t>741.56 </a:t>
            </a:r>
            <a:r>
              <a:rPr lang="sv-SE" dirty="0" smtClean="0"/>
              <a:t>j </a:t>
            </a:r>
            <a:r>
              <a:rPr lang="sv-SE" dirty="0"/>
              <a:t>Tecknade serier (</a:t>
            </a:r>
            <a:r>
              <a:rPr lang="sv-SE" dirty="0" err="1"/>
              <a:t>Comics</a:t>
            </a:r>
            <a:r>
              <a:rPr lang="sv-SE" dirty="0"/>
              <a:t>, </a:t>
            </a:r>
            <a:r>
              <a:rPr lang="sv-SE" dirty="0" err="1" smtClean="0"/>
              <a:t>Cartoons</a:t>
            </a:r>
            <a:r>
              <a:rPr lang="sv-SE" dirty="0" smtClean="0"/>
              <a:t>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923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Nationell standard för facklitteratur barn - ryggetiketter</a:t>
            </a:r>
            <a:endParaRPr lang="sv-SE" dirty="0"/>
          </a:p>
        </p:txBody>
      </p:sp>
      <p:pic>
        <p:nvPicPr>
          <p:cNvPr id="6" name="Platshållare för innehåll 5" descr="Ryggmärkning barnfack med litet j efterkoden samt exempel på kinesisk barnfack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8" y="2106721"/>
            <a:ext cx="3901920" cy="2984878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>
          <a:xfrm>
            <a:off x="6219825" y="2348261"/>
            <a:ext cx="5208196" cy="4025900"/>
          </a:xfrm>
        </p:spPr>
        <p:txBody>
          <a:bodyPr/>
          <a:lstStyle/>
          <a:p>
            <a:pPr marL="285750" indent="-285750"/>
            <a:r>
              <a:rPr lang="sv-SE" dirty="0"/>
              <a:t>Ingen åldersindelning för barnfack</a:t>
            </a:r>
          </a:p>
          <a:p>
            <a:endParaRPr lang="sv-SE" dirty="0"/>
          </a:p>
          <a:p>
            <a:pPr marL="285750" indent="-285750"/>
            <a:r>
              <a:rPr lang="sv-SE" dirty="0"/>
              <a:t>Litet j efter koden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136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Sigtuna – Märsta barnavdelning</a:t>
            </a:r>
            <a:endParaRPr lang="sv-SE" dirty="0"/>
          </a:p>
        </p:txBody>
      </p:sp>
      <p:pic>
        <p:nvPicPr>
          <p:cNvPr id="9" name="Platshållare för innehåll 8" descr="Ryggmärkning barnfack 413j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72" y="1671569"/>
            <a:ext cx="3348713" cy="4460944"/>
          </a:xfrm>
        </p:spPr>
      </p:pic>
      <p:pic>
        <p:nvPicPr>
          <p:cNvPr id="7" name="Platshållare för innehåll 6" descr="Ryggmärkning barnfack 550j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88" y="1671569"/>
            <a:ext cx="3348713" cy="4460944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2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Andra länder</a:t>
            </a:r>
            <a:endParaRPr lang="sv-SE" dirty="0"/>
          </a:p>
        </p:txBody>
      </p:sp>
      <p:pic>
        <p:nvPicPr>
          <p:cNvPr id="10" name="Platshållare för innehåll 9" descr="Ryggmärkning med j i Singapore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21" y="2106613"/>
            <a:ext cx="3216947" cy="3804330"/>
          </a:xfrm>
        </p:spPr>
      </p:pic>
      <p:pic>
        <p:nvPicPr>
          <p:cNvPr id="9" name="Platshållare för innehåll 8" descr="Ryggmärkning med J i Kapstaden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91" y="1439484"/>
            <a:ext cx="3353594" cy="4471459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FA84-0A9A-47C9-A42C-0A8AC50811A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Vill du veta mer?</a:t>
            </a:r>
            <a:endParaRPr lang="sv-SE" dirty="0"/>
          </a:p>
        </p:txBody>
      </p:sp>
      <p:pic>
        <p:nvPicPr>
          <p:cNvPr id="6" name="Platshållare för innehåll 5" descr="Självporträtt som skugga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7" y="2106721"/>
            <a:ext cx="3657600" cy="2743200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>
                <a:hlinkClick r:id="rId3"/>
              </a:rPr>
              <a:t>Metadatabyrån</a:t>
            </a:r>
            <a:endParaRPr lang="sv-SE" dirty="0"/>
          </a:p>
          <a:p>
            <a:r>
              <a:rPr lang="sv-SE" dirty="0" err="1" smtClean="0"/>
              <a:t>harriet.aagaard</a:t>
            </a:r>
            <a:r>
              <a:rPr lang="sv-SE" dirty="0" smtClean="0"/>
              <a:t> </a:t>
            </a:r>
            <a:r>
              <a:rPr lang="sv-SE" dirty="0"/>
              <a:t>@ kb.se</a:t>
            </a:r>
          </a:p>
          <a:p>
            <a:r>
              <a:rPr lang="sv-SE" dirty="0"/>
              <a:t>d</a:t>
            </a:r>
            <a:r>
              <a:rPr lang="sv-SE" smtClean="0"/>
              <a:t>ewey</a:t>
            </a:r>
            <a:r>
              <a:rPr lang="sv-SE" dirty="0" smtClean="0"/>
              <a:t> </a:t>
            </a:r>
            <a:r>
              <a:rPr lang="sv-SE" dirty="0"/>
              <a:t>@ kb.se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39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Dewey i Libris 2011-</a:t>
            </a:r>
          </a:p>
        </p:txBody>
      </p:sp>
      <p:pic>
        <p:nvPicPr>
          <p:cNvPr id="5" name="Platshållare för innehåll 4" descr="Libris webbsök visar klassifikation som maskingenererats utifrån konverteringstabellen&#10;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t="2643" b="1"/>
          <a:stretch/>
        </p:blipFill>
        <p:spPr>
          <a:xfrm>
            <a:off x="1104181" y="2415395"/>
            <a:ext cx="4340295" cy="3177559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sv-SE" sz="2000" b="1" dirty="0"/>
              <a:t>Libris </a:t>
            </a:r>
            <a:r>
              <a:rPr lang="sv-SE" sz="2000" b="1" dirty="0" err="1" smtClean="0"/>
              <a:t>webbsök</a:t>
            </a:r>
            <a:endParaRPr lang="sv-SE" b="1" dirty="0" smtClean="0"/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sv-SE" dirty="0" smtClean="0"/>
              <a:t>Dewey 2011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sv-SE" dirty="0" smtClean="0"/>
              <a:t>Maskingenererad </a:t>
            </a:r>
            <a:r>
              <a:rPr lang="sv-SE" dirty="0"/>
              <a:t>SAB-kod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endParaRPr lang="sv-SE" dirty="0"/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sv-SE" dirty="0"/>
              <a:t>SAB – </a:t>
            </a:r>
            <a:r>
              <a:rPr lang="sv-SE" dirty="0" smtClean="0"/>
              <a:t>2011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sv-SE" dirty="0" smtClean="0"/>
              <a:t>Maskingenererad </a:t>
            </a:r>
            <a:r>
              <a:rPr lang="sv-SE" dirty="0"/>
              <a:t>DDK-kod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14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Mappning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/>
              <a:t>Jämförelse av två olika system,   t ex</a:t>
            </a:r>
          </a:p>
          <a:p>
            <a:pPr lvl="1"/>
            <a:r>
              <a:rPr lang="sv-SE" dirty="0"/>
              <a:t>Dewey och SAB </a:t>
            </a:r>
          </a:p>
          <a:p>
            <a:pPr lvl="1"/>
            <a:r>
              <a:rPr lang="sv-SE" dirty="0"/>
              <a:t>Dewey och Svenska ämnesord </a:t>
            </a:r>
          </a:p>
          <a:p>
            <a:pPr marL="0" indent="0">
              <a:buNone/>
            </a:pPr>
            <a:r>
              <a:rPr lang="sv-SE" sz="2000" dirty="0"/>
              <a:t>Exakta motsvarigheter</a:t>
            </a:r>
          </a:p>
          <a:p>
            <a:pPr marL="0" indent="0">
              <a:buNone/>
            </a:pPr>
            <a:r>
              <a:rPr lang="sv-SE" sz="2000" dirty="0"/>
              <a:t>Andra motsvarigheter</a:t>
            </a:r>
          </a:p>
          <a:p>
            <a:pPr marL="0" indent="0">
              <a:buNone/>
            </a:pPr>
            <a:r>
              <a:rPr lang="sv-SE" sz="2000" dirty="0"/>
              <a:t>En mappning kan sedan användas av datorer</a:t>
            </a:r>
          </a:p>
          <a:p>
            <a:endParaRPr lang="sv-SE" dirty="0"/>
          </a:p>
        </p:txBody>
      </p:sp>
      <p:pic>
        <p:nvPicPr>
          <p:cNvPr id="6" name="Platshållare för innehåll 5" descr="Magdalena Svanberg, projeektledare Deweyprojektet som visar hur hon maplpat, det vill säga jämfört, 200 och C och fört in i konverteringstabellen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78" y="2003423"/>
            <a:ext cx="3112158" cy="3024314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3F71-ABA1-4510-BBCD-F82D017C38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Mappning internationellt</a:t>
            </a:r>
            <a:endParaRPr lang="sv-SE" dirty="0"/>
          </a:p>
        </p:txBody>
      </p:sp>
      <p:pic>
        <p:nvPicPr>
          <p:cNvPr id="4" name="Platshållare för innehåll 3" descr="Mappningar som gjorts mellan Dewey och olika klassifikation och ämnesordssystem&#10;Bild: Michael Panzer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1783862"/>
            <a:ext cx="7628144" cy="4572488"/>
          </a:xfrm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93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Exakt motsvarighet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sv-SE" sz="3200" dirty="0"/>
          </a:p>
          <a:p>
            <a:pPr marL="0" indent="0">
              <a:buNone/>
            </a:pPr>
            <a:r>
              <a:rPr lang="sv-SE" sz="3200" dirty="0"/>
              <a:t>F.023 = 401.43</a:t>
            </a:r>
          </a:p>
          <a:p>
            <a:pPr marL="0" indent="0">
              <a:buNone/>
            </a:pPr>
            <a:endParaRPr lang="sv-SE" sz="3200" dirty="0"/>
          </a:p>
          <a:p>
            <a:pPr marL="0" indent="0">
              <a:buNone/>
            </a:pPr>
            <a:r>
              <a:rPr lang="sv-SE" sz="2000" dirty="0"/>
              <a:t>F.023	Semantik (betydelselära)</a:t>
            </a:r>
          </a:p>
          <a:p>
            <a:pPr marL="0" indent="0">
              <a:buNone/>
            </a:pPr>
            <a:r>
              <a:rPr lang="sv-SE" sz="2000" dirty="0"/>
              <a:t>401.43	Semantik</a:t>
            </a:r>
          </a:p>
          <a:p>
            <a:pPr marL="0" indent="0">
              <a:buNone/>
            </a:pPr>
            <a:endParaRPr lang="sv-SE" sz="3200" dirty="0"/>
          </a:p>
          <a:p>
            <a:pPr marL="0" indent="0">
              <a:buNone/>
            </a:pPr>
            <a:endParaRPr lang="sv-SE" sz="2400" dirty="0"/>
          </a:p>
        </p:txBody>
      </p:sp>
      <p:pic>
        <p:nvPicPr>
          <p:cNvPr id="7" name="Platshållare för innehåll 6" descr="23%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99" y="3345304"/>
            <a:ext cx="2389839" cy="1548518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845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Var finns likheterna?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3"/>
          </p:nvPr>
        </p:nvSpPr>
        <p:spPr>
          <a:xfrm>
            <a:off x="838201" y="2095500"/>
            <a:ext cx="5183038" cy="4025900"/>
          </a:xfrm>
        </p:spPr>
        <p:txBody>
          <a:bodyPr/>
          <a:lstStyle/>
          <a:p>
            <a:pPr marL="0" indent="0">
              <a:buNone/>
            </a:pPr>
            <a:endParaRPr lang="sv-SE" sz="5400" b="1" dirty="0" smtClean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v-SE" sz="5400" b="1" dirty="0" smtClean="0">
                <a:solidFill>
                  <a:srgbClr val="C00000"/>
                </a:solidFill>
                <a:latin typeface="+mj-lt"/>
              </a:rPr>
              <a:t>M </a:t>
            </a:r>
            <a:br>
              <a:rPr lang="sv-SE" sz="5400" b="1" dirty="0" smtClean="0">
                <a:solidFill>
                  <a:srgbClr val="C00000"/>
                </a:solidFill>
                <a:latin typeface="+mj-lt"/>
              </a:rPr>
            </a:br>
            <a:r>
              <a:rPr lang="sv-SE" sz="2400" b="1" dirty="0" smtClean="0"/>
              <a:t>Etnografi, socialantropologi, </a:t>
            </a:r>
            <a:br>
              <a:rPr lang="sv-SE" sz="2400" b="1" dirty="0" smtClean="0"/>
            </a:br>
            <a:r>
              <a:rPr lang="sv-SE" sz="2400" b="1" dirty="0" smtClean="0"/>
              <a:t>etnologi</a:t>
            </a:r>
            <a:endParaRPr lang="sv-SE" sz="2400" b="1" dirty="0" smtClean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</a:pPr>
            <a:r>
              <a:rPr lang="sv-SE" sz="2000" b="1" dirty="0" smtClean="0"/>
              <a:t>0,005%</a:t>
            </a:r>
          </a:p>
          <a:p>
            <a:pPr marL="0" indent="0">
              <a:buNone/>
            </a:pPr>
            <a:endParaRPr lang="sv-SE" sz="2000" b="1" dirty="0"/>
          </a:p>
          <a:p>
            <a:pPr marL="0" indent="0">
              <a:buNone/>
            </a:pPr>
            <a:endParaRPr lang="sv-SE" sz="2000" b="1" dirty="0" smtClean="0"/>
          </a:p>
          <a:p>
            <a:pPr marL="0" indent="0">
              <a:buNone/>
            </a:pPr>
            <a:endParaRPr lang="sv-SE" sz="2000" b="1" dirty="0"/>
          </a:p>
          <a:p>
            <a:pPr marL="0" indent="0">
              <a:buNone/>
            </a:pPr>
            <a:endParaRPr lang="sv-SE" sz="2000" b="1" dirty="0" smtClean="0"/>
          </a:p>
          <a:p>
            <a:pPr marL="0" indent="0">
              <a:buNone/>
            </a:pPr>
            <a:r>
              <a:rPr lang="sv-SE" sz="2000" b="1" dirty="0" smtClean="0"/>
              <a:t>F (Språk) - 45%</a:t>
            </a:r>
          </a:p>
          <a:p>
            <a:pPr marL="0" indent="0">
              <a:buNone/>
            </a:pPr>
            <a:r>
              <a:rPr lang="sv-SE" sz="2000" b="1" dirty="0" smtClean="0"/>
              <a:t>K ( Historia) – 51%</a:t>
            </a:r>
            <a:endParaRPr lang="sv-SE" sz="2000" b="1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14"/>
          </p:nvPr>
        </p:nvSpPr>
        <p:spPr>
          <a:xfrm>
            <a:off x="6219825" y="2095500"/>
            <a:ext cx="5208196" cy="4025900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sz="5400" b="1" dirty="0" smtClean="0">
                <a:solidFill>
                  <a:srgbClr val="00B050"/>
                </a:solidFill>
              </a:rPr>
              <a:t>N </a:t>
            </a:r>
          </a:p>
          <a:p>
            <a:pPr marL="0" indent="0">
              <a:buNone/>
            </a:pPr>
            <a:r>
              <a:rPr lang="sv-SE" sz="2400" b="1" dirty="0" smtClean="0"/>
              <a:t>Geografi</a:t>
            </a:r>
            <a:endParaRPr lang="sv-SE" sz="2400" b="1" dirty="0"/>
          </a:p>
          <a:p>
            <a:pPr marL="0" indent="0">
              <a:buNone/>
            </a:pPr>
            <a:r>
              <a:rPr lang="sv-SE" sz="2000" b="1" dirty="0" smtClean="0"/>
              <a:t>56</a:t>
            </a:r>
            <a:r>
              <a:rPr lang="sv-SE" sz="2000" b="1" dirty="0"/>
              <a:t>%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45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DDK retroaktivt i katalogen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3"/>
          </p:nvPr>
        </p:nvSpPr>
        <p:spPr>
          <a:xfrm>
            <a:off x="838200" y="1844674"/>
            <a:ext cx="10589820" cy="4511675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/>
              <a:t>Luleå stadsbibliotek</a:t>
            </a:r>
          </a:p>
          <a:p>
            <a:pPr>
              <a:buClrTx/>
            </a:pPr>
            <a:r>
              <a:rPr lang="sv-SE" sz="2000" dirty="0"/>
              <a:t>Leverantör </a:t>
            </a:r>
            <a:r>
              <a:rPr lang="sv-SE" sz="2000" dirty="0" err="1"/>
              <a:t>Micromarc</a:t>
            </a:r>
            <a:r>
              <a:rPr lang="sv-SE" sz="2000" dirty="0"/>
              <a:t> matchat katalogen mot konverteringstabellen för att få 082 (Dewey)</a:t>
            </a:r>
          </a:p>
          <a:p>
            <a:pPr marL="0" indent="0">
              <a:buNone/>
            </a:pPr>
            <a:endParaRPr lang="sv-SE" sz="1400" dirty="0"/>
          </a:p>
          <a:p>
            <a:pPr marL="0" indent="0">
              <a:buNone/>
            </a:pPr>
            <a:r>
              <a:rPr lang="sv-SE" sz="2000" dirty="0" smtClean="0"/>
              <a:t>…Nackdelen </a:t>
            </a:r>
            <a:r>
              <a:rPr lang="sv-SE" sz="2000" dirty="0"/>
              <a:t>är att de automatgenerade koderna kan vara lite tokiga, tex fick många böcker om språkträning i bl.a. förskolan kod</a:t>
            </a:r>
            <a:r>
              <a:rPr lang="sv-SE" sz="2000" b="1" dirty="0"/>
              <a:t> 407.1 </a:t>
            </a:r>
            <a:r>
              <a:rPr lang="sv-SE" sz="2000" dirty="0"/>
              <a:t>när det enligt Libris skulle vara något kring </a:t>
            </a:r>
            <a:r>
              <a:rPr lang="sv-SE" sz="2000" b="1" dirty="0"/>
              <a:t>370</a:t>
            </a:r>
            <a:r>
              <a:rPr lang="sv-SE" sz="2000" dirty="0"/>
              <a:t>. Ett annat exempel är att böcker om </a:t>
            </a:r>
            <a:r>
              <a:rPr lang="sv-SE" sz="2000" dirty="0" err="1"/>
              <a:t>Feng</a:t>
            </a:r>
            <a:r>
              <a:rPr lang="sv-SE" sz="2000" dirty="0"/>
              <a:t> </a:t>
            </a:r>
            <a:r>
              <a:rPr lang="sv-SE" sz="2000" dirty="0" err="1"/>
              <a:t>shui</a:t>
            </a:r>
            <a:r>
              <a:rPr lang="sv-SE" sz="2000" dirty="0"/>
              <a:t>: </a:t>
            </a:r>
            <a:r>
              <a:rPr lang="sv-SE" sz="2000" dirty="0" err="1"/>
              <a:t>Bl</a:t>
            </a:r>
            <a:r>
              <a:rPr lang="sv-SE" sz="2000" dirty="0"/>
              <a:t> (SAB) har blivit </a:t>
            </a:r>
            <a:r>
              <a:rPr lang="sv-SE" sz="2000" b="1" dirty="0"/>
              <a:t>001.9</a:t>
            </a:r>
            <a:r>
              <a:rPr lang="sv-SE" sz="2000" dirty="0"/>
              <a:t> istället för </a:t>
            </a:r>
            <a:r>
              <a:rPr lang="sv-SE" sz="2000" b="1" dirty="0" smtClean="0"/>
              <a:t>133.3337</a:t>
            </a:r>
            <a:r>
              <a:rPr lang="sv-SE" sz="2000" dirty="0" smtClean="0"/>
              <a:t>…</a:t>
            </a:r>
          </a:p>
          <a:p>
            <a:pPr marL="0" indent="0">
              <a:buNone/>
            </a:pPr>
            <a:endParaRPr lang="sv-SE" sz="2000" dirty="0"/>
          </a:p>
          <a:p>
            <a:pPr marL="0" indent="0">
              <a:buNone/>
            </a:pPr>
            <a:r>
              <a:rPr lang="sv-SE" sz="2000" dirty="0" smtClean="0"/>
              <a:t>Bibliotekarie</a:t>
            </a:r>
            <a:r>
              <a:rPr lang="sv-SE" sz="2000" dirty="0"/>
              <a:t>, Luleå stadsbibliotek</a:t>
            </a:r>
            <a:r>
              <a:rPr lang="sv-SE" sz="1400" dirty="0"/>
              <a:t>.</a:t>
            </a:r>
          </a:p>
          <a:p>
            <a:pPr marL="0" indent="0">
              <a:buNone/>
            </a:pPr>
            <a:endParaRPr lang="sv-SE" sz="1400" dirty="0"/>
          </a:p>
          <a:p>
            <a:endParaRPr lang="sv-SE" sz="2000" dirty="0"/>
          </a:p>
          <a:p>
            <a:endParaRPr lang="sv-SE" sz="20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407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B-tema Violett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9B041705-93EF-400C-8258-E9C472BDEDD7}"/>
    </a:ext>
  </a:extLst>
</a:theme>
</file>

<file path=ppt/theme/theme2.xml><?xml version="1.0" encoding="utf-8"?>
<a:theme xmlns:a="http://schemas.openxmlformats.org/drawingml/2006/main" name="KB-tema Mörkblå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881C8853-5AB8-459C-800C-37E8CA6319EF}"/>
    </a:ext>
  </a:extLst>
</a:theme>
</file>

<file path=ppt/theme/theme3.xml><?xml version="1.0" encoding="utf-8"?>
<a:theme xmlns:a="http://schemas.openxmlformats.org/drawingml/2006/main" name="KB-tema Cayenne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0771DB7F-B320-4447-866E-14E2BF910911}"/>
    </a:ext>
  </a:extLst>
</a:theme>
</file>

<file path=ppt/theme/theme4.xml><?xml version="1.0" encoding="utf-8"?>
<a:theme xmlns:a="http://schemas.openxmlformats.org/drawingml/2006/main" name="KB-tema Gräsgrön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05B1DEF8-252C-4C6B-96DA-27B4AF7A078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Kungliga biblioteket_16x9</Template>
  <TotalTime>1986</TotalTime>
  <Words>553</Words>
  <Application>Microsoft Office PowerPoint</Application>
  <PresentationFormat>Bredbild</PresentationFormat>
  <Paragraphs>185</Paragraphs>
  <Slides>38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38</vt:i4>
      </vt:variant>
    </vt:vector>
  </HeadingPairs>
  <TitlesOfParts>
    <vt:vector size="46" baseType="lpstr">
      <vt:lpstr>ＭＳ Ｐゴシック</vt:lpstr>
      <vt:lpstr>Arial</vt:lpstr>
      <vt:lpstr>Calibri</vt:lpstr>
      <vt:lpstr>Georgia</vt:lpstr>
      <vt:lpstr>KB-tema Violett</vt:lpstr>
      <vt:lpstr>KB-tema Mörkblå</vt:lpstr>
      <vt:lpstr>KB-tema Cayenne</vt:lpstr>
      <vt:lpstr>KB-tema Gräsgrön</vt:lpstr>
      <vt:lpstr>Att byta klassifikationssystem</vt:lpstr>
      <vt:lpstr>Praktiskt arbete</vt:lpstr>
      <vt:lpstr>Bibliotekskatalogen</vt:lpstr>
      <vt:lpstr>Dewey i Libris 2011-</vt:lpstr>
      <vt:lpstr>Mappning</vt:lpstr>
      <vt:lpstr>Mappning internationellt</vt:lpstr>
      <vt:lpstr>Exakt motsvarighet </vt:lpstr>
      <vt:lpstr>Var finns likheterna?</vt:lpstr>
      <vt:lpstr>DDK retroaktivt i katalogen</vt:lpstr>
      <vt:lpstr>Ny hylla eller göra om allt?</vt:lpstr>
      <vt:lpstr>Lidingö</vt:lpstr>
      <vt:lpstr>Malmö stadsbibliotek</vt:lpstr>
      <vt:lpstr>Behöver allt ändras?</vt:lpstr>
      <vt:lpstr>Hylluppställning – hur?</vt:lpstr>
      <vt:lpstr>Hylluppställning</vt:lpstr>
      <vt:lpstr>Hyllvänlig deweykod? </vt:lpstr>
      <vt:lpstr>Fullständig kod</vt:lpstr>
      <vt:lpstr>Överblick  - fullständig kod (Umeå ub)</vt:lpstr>
      <vt:lpstr>BTJ hyllista</vt:lpstr>
      <vt:lpstr>Klartext &amp; Dewey - Lidingö</vt:lpstr>
      <vt:lpstr>Klartext</vt:lpstr>
      <vt:lpstr>Behöver all information stå på ryggen?</vt:lpstr>
      <vt:lpstr>Märkning för personal</vt:lpstr>
      <vt:lpstr>Märkning för låntagare &amp; personal</vt:lpstr>
      <vt:lpstr>Skyltar är till hjälp – färgkodning Lidingö</vt:lpstr>
      <vt:lpstr>Visualisera Dewey</vt:lpstr>
      <vt:lpstr>Lidingö – symboler &amp; färger</vt:lpstr>
      <vt:lpstr>Malmö</vt:lpstr>
      <vt:lpstr>Meta- databyrån</vt:lpstr>
      <vt:lpstr>Skönlitteratur (1)</vt:lpstr>
      <vt:lpstr>Skönlitteratur (2)</vt:lpstr>
      <vt:lpstr>Skönlitteratur – nationell standard</vt:lpstr>
      <vt:lpstr>Nationell standard för skönlitteratur vuxna</vt:lpstr>
      <vt:lpstr>Nationell standard för skönlitteratur barn</vt:lpstr>
      <vt:lpstr>Nationell standard för facklitteratur barn - ryggetiketter</vt:lpstr>
      <vt:lpstr>Sigtuna – Märsta barnavdelning</vt:lpstr>
      <vt:lpstr>Andra länder</vt:lpstr>
      <vt:lpstr>Vill du veta mer?</vt:lpstr>
    </vt:vector>
  </TitlesOfParts>
  <Company>Kungliga biblioteket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Byta klassifikationssystem</dc:title>
  <dc:creator>Harriet Aagaard</dc:creator>
  <cp:lastModifiedBy>Harriet Aagaard</cp:lastModifiedBy>
  <cp:revision>85</cp:revision>
  <dcterms:created xsi:type="dcterms:W3CDTF">2018-11-21T12:50:57Z</dcterms:created>
  <dcterms:modified xsi:type="dcterms:W3CDTF">2020-12-07T14:51:37Z</dcterms:modified>
</cp:coreProperties>
</file>