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9" r:id="rId1"/>
    <p:sldMasterId id="2147483885" r:id="rId2"/>
    <p:sldMasterId id="2147483895" r:id="rId3"/>
    <p:sldMasterId id="2147483905" r:id="rId4"/>
  </p:sldMasterIdLst>
  <p:notesMasterIdLst>
    <p:notesMasterId r:id="rId75"/>
  </p:notesMasterIdLst>
  <p:sldIdLst>
    <p:sldId id="268" r:id="rId5"/>
    <p:sldId id="359" r:id="rId6"/>
    <p:sldId id="289" r:id="rId7"/>
    <p:sldId id="275" r:id="rId8"/>
    <p:sldId id="290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92" r:id="rId20"/>
    <p:sldId id="286" r:id="rId21"/>
    <p:sldId id="287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60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30" r:id="rId44"/>
    <p:sldId id="314" r:id="rId45"/>
    <p:sldId id="315" r:id="rId46"/>
    <p:sldId id="316" r:id="rId47"/>
    <p:sldId id="317" r:id="rId48"/>
    <p:sldId id="321" r:id="rId49"/>
    <p:sldId id="318" r:id="rId50"/>
    <p:sldId id="319" r:id="rId51"/>
    <p:sldId id="322" r:id="rId52"/>
    <p:sldId id="320" r:id="rId53"/>
    <p:sldId id="349" r:id="rId54"/>
    <p:sldId id="323" r:id="rId55"/>
    <p:sldId id="324" r:id="rId56"/>
    <p:sldId id="325" r:id="rId57"/>
    <p:sldId id="326" r:id="rId58"/>
    <p:sldId id="350" r:id="rId59"/>
    <p:sldId id="361" r:id="rId60"/>
    <p:sldId id="351" r:id="rId61"/>
    <p:sldId id="352" r:id="rId62"/>
    <p:sldId id="328" r:id="rId63"/>
    <p:sldId id="353" r:id="rId64"/>
    <p:sldId id="329" r:id="rId65"/>
    <p:sldId id="331" r:id="rId66"/>
    <p:sldId id="332" r:id="rId67"/>
    <p:sldId id="354" r:id="rId68"/>
    <p:sldId id="333" r:id="rId69"/>
    <p:sldId id="355" r:id="rId70"/>
    <p:sldId id="334" r:id="rId71"/>
    <p:sldId id="335" r:id="rId72"/>
    <p:sldId id="356" r:id="rId73"/>
    <p:sldId id="358" r:id="rId7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 E" initials="E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33CCCC"/>
    <a:srgbClr val="595959"/>
    <a:srgbClr val="C439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just forma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llanmörkt forma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8" autoAdjust="0"/>
    <p:restoredTop sz="84451" autoAdjust="0"/>
  </p:normalViewPr>
  <p:slideViewPr>
    <p:cSldViewPr snapToGrid="0">
      <p:cViewPr varScale="1">
        <p:scale>
          <a:sx n="56" d="100"/>
          <a:sy n="56" d="100"/>
        </p:scale>
        <p:origin x="87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2DF53-3A49-914A-AC82-BE22292B8326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B4C93-831D-8245-9C1C-EAB8584AE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5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940.271089924</a:t>
            </a:r>
          </a:p>
          <a:p>
            <a:r>
              <a:rPr lang="sv-SE" dirty="0" smtClean="0"/>
              <a:t>940.27 ‡Perioden under Franska revolutionen och Napoleon I, 1789-1815</a:t>
            </a:r>
          </a:p>
          <a:p>
            <a:r>
              <a:rPr lang="sv-SE" dirty="0" smtClean="0"/>
              <a:t>‡Tillfoga enligt anvisningar under 940-990</a:t>
            </a:r>
          </a:p>
          <a:p>
            <a:r>
              <a:rPr lang="sv-SE" dirty="0" smtClean="0"/>
              <a:t> +940-990:1 Socialhistoria, politisk historia, ekonomisk historia</a:t>
            </a:r>
          </a:p>
          <a:p>
            <a:r>
              <a:rPr lang="sv-SE" dirty="0" smtClean="0"/>
              <a:t> +T1--089</a:t>
            </a:r>
          </a:p>
          <a:p>
            <a:r>
              <a:rPr lang="sv-SE" dirty="0" smtClean="0"/>
              <a:t>Tillfoga till basnummer T1--089 notation T5--1-T5--9 från tabell 5, t.ex. grupper av italienskt ursprung T1--08951, grupper av italienskt ursprung i Förenta staterna T1--08951073</a:t>
            </a:r>
          </a:p>
          <a:p>
            <a:endParaRPr lang="sv-SE" dirty="0" smtClean="0"/>
          </a:p>
          <a:p>
            <a:r>
              <a:rPr lang="sv-SE" dirty="0" smtClean="0"/>
              <a:t> +T5--924Hebréer, judar, israeler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B4C93-831D-8245-9C1C-EAB8584AE7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18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B4C93-831D-8245-9C1C-EAB8584AE77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78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B4C93-831D-8245-9C1C-EAB8584AE77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91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454F5EC-0DB6-4AB4-96CC-8977D6A5A1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Läsesal med höga fönster och högt i tak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57994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Perspektiv genom lager av kapslar i datarobot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86165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Entréhall med kommande besökare i dörren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945833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Entréhall med stående besökare i dörren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938888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57246B2D-542E-43C6-A880-7A5C9FA88F52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391D2E20-6457-4CEA-9C8B-A03EB9A783EC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C326F78-0135-4DEC-917F-CB8C25286F93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22DB3C95-5DD2-4057-85FD-95BADE80E2FF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5B0914C3-F24A-420B-8176-B0F821CC78A1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7F08C27F-9273-4195-A37A-468D00B65401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Gammal byggnad i parkmiljö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583426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808A5602-4A65-4598-9B07-62716C55097F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197076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Gammal byggnad i parkmiljö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41AF7282-A216-794E-826A-4A73289894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936262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557777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171790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684205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469196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694584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917912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0812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 descr="Kollage av vardagstryck" title="Kungliga biblioteket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454F5EC-0DB6-4AB4-96CC-8977D6A5A1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249274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2019122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374642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575269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akgrund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424265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C3E8C894-E165-42E4-827F-3B3AB45FF6DC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712314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53F6AA52-6DAF-4520-9122-937C32373CF2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58787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913CEEDA-6BD9-4034-99AD-E2A5AF010882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54872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34E920B2-E2C8-40C6-B977-D1A234DE57F3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43595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5D16C5ED-5818-4CA5-AF86-FF0F2D83491E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44632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7BBE99BC-9EE8-4E17-B073-D2058E07B56A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21543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Gammal sverigekarta genom förstoringsglas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6689699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D507DF67-4C75-4871-9C7F-0052A0B35A7D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82735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784D8C65-4190-234E-82D4-DFE1B760AE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369516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Gammal byggnad i parkmiljö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3483373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9975717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156039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7219617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894712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8748989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604533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405030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Gamla bokryggar med KB-stämpel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575957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6592715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8475820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8970363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8493708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657E614E-D44A-4103-9FAD-AF5B2EB5175B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695650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206B5310-C596-48C1-910E-BF97A57C399B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45076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206B1E52-9886-4F10-9158-FA31DBBF4680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627406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91A5F0E0-D2B9-4258-8E38-A187259F1DEB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77439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AFCE1CB7-DA09-42C0-8FBB-380E28EFEBDE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729004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D29BD196-22FB-432C-B2DC-6BE3E21E8457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71076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Filmkapslar i plåt travade på varandra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5917772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11050904-389B-45AD-BA2C-68B83BBF2CC4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011848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EF62F46D-85C7-E14E-9282-9758A0FD38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7951855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Gammal byggnad i parkmiljö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9456483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41802534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711699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5846248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6211996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0901304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41077573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816758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Gammal byggnad i vintrig parkmiljö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6433543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5423965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1585317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42371584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5948034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A49547FE-FD47-4B00-B2BA-793271173F5A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815905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F4987F6A-6011-4BD5-9898-387FA5D62BE4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53895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A34854B4-5549-44F1-A363-09967BB6DE63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82732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CADBEC30-25F9-4D57-91D9-ABDFD6270ABC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24198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1D44463C-8495-4D29-BFCC-82BB4CBA3BF3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475843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3C23945B-92E7-478B-8AD1-9C8682EB4600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410307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Många små lådor i en kataloghurst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42516373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9276B257-FA4A-4162-B582-AD6A46D0DA97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30647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ld (förvald eller egen), rubrik, ingres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 descr="Annonssida i gammal tidning." title="Kungliga biblioteket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9267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1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image" Target="../media/image1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Logotype." title="Kungliga biblioteket">
            <a:extLst>
              <a:ext uri="{FF2B5EF4-FFF2-40B4-BE49-F238E27FC236}">
                <a16:creationId xmlns:a16="http://schemas.microsoft.com/office/drawing/2014/main" id="{DFA4D633-01E7-4A16-892B-E335FFC7F30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503" y="5410055"/>
            <a:ext cx="971517" cy="144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5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8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692" r:id="rId14"/>
    <p:sldLayoutId id="2147483694" r:id="rId15"/>
    <p:sldLayoutId id="2147483693" r:id="rId16"/>
    <p:sldLayoutId id="2147483696" r:id="rId17"/>
    <p:sldLayoutId id="2147483697" r:id="rId18"/>
    <p:sldLayoutId id="2147483698" r:id="rId19"/>
    <p:sldLayoutId id="2147483699" r:id="rId2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type." title="Kungliga biblioteket">
            <a:extLst>
              <a:ext uri="{FF2B5EF4-FFF2-40B4-BE49-F238E27FC236}">
                <a16:creationId xmlns:a16="http://schemas.microsoft.com/office/drawing/2014/main" id="{4EF15803-B737-4B0E-A49C-5C05B61638B8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503" y="5407137"/>
            <a:ext cx="971518" cy="145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6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Logotype." title="Kungliga biblioteket">
            <a:extLst>
              <a:ext uri="{FF2B5EF4-FFF2-40B4-BE49-F238E27FC236}">
                <a16:creationId xmlns:a16="http://schemas.microsoft.com/office/drawing/2014/main" id="{95635CD1-07A0-4C8A-97EA-A15AB484F661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503" y="5411040"/>
            <a:ext cx="971518" cy="14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9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898" r:id="rId14"/>
    <p:sldLayoutId id="2147483899" r:id="rId15"/>
    <p:sldLayoutId id="2147483900" r:id="rId16"/>
    <p:sldLayoutId id="2147483901" r:id="rId17"/>
    <p:sldLayoutId id="2147483902" r:id="rId18"/>
    <p:sldLayoutId id="2147483903" r:id="rId19"/>
    <p:sldLayoutId id="2147483904" r:id="rId2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title="Kungliga biblioteket">
            <a:extLst>
              <a:ext uri="{FF2B5EF4-FFF2-40B4-BE49-F238E27FC236}">
                <a16:creationId xmlns:a16="http://schemas.microsoft.com/office/drawing/2014/main" id="{B9F4F384-B26D-4D18-B2DC-DCEA1EE8A5B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503" y="5410055"/>
            <a:ext cx="971517" cy="14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1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08" r:id="rId14"/>
    <p:sldLayoutId id="2147483909" r:id="rId15"/>
    <p:sldLayoutId id="2147483910" r:id="rId16"/>
    <p:sldLayoutId id="2147483911" r:id="rId17"/>
    <p:sldLayoutId id="2147483912" r:id="rId18"/>
    <p:sldLayoutId id="2147483913" r:id="rId19"/>
    <p:sldLayoutId id="2147483914" r:id="rId2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deweysv.pansoft.de/webdewey/index_11.html?recordId=ddc:930-990" TargetMode="Externa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eweysv.pansoft.de/webdewey/index_11.html?recordId=ddc:913-919" TargetMode="Externa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deweysv.pansoft.de/webdewey/index_11.html?recordId=ddc%3aT5--0" TargetMode="Externa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deweysv.pansoft.de/webdewey/index_11.html?recordId=ddc%3A930-990" TargetMode="External"/><Relationship Id="rId3" Type="http://schemas.openxmlformats.org/officeDocument/2006/relationships/hyperlink" Target="https://deweysv.pansoft.de/webdewey/index_11.html?recordId=ddc%3A305.4" TargetMode="External"/><Relationship Id="rId7" Type="http://schemas.openxmlformats.org/officeDocument/2006/relationships/hyperlink" Target="https://deweysv.pansoft.de/webdewey/index_11.html?recordId=ddc%3A909" TargetMode="External"/><Relationship Id="rId2" Type="http://schemas.openxmlformats.org/officeDocument/2006/relationships/hyperlink" Target="https://deweysv.pansoft.de/webdewey/index_11.html?recordId=ddc%3A305" TargetMode="Externa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deweysv.pansoft.de/webdewey/index_11.html?recordId=ddc%3AT1--08" TargetMode="External"/><Relationship Id="rId5" Type="http://schemas.openxmlformats.org/officeDocument/2006/relationships/hyperlink" Target="https://deweysv.pansoft.de/webdewey/index_11.html?recordId=ddc%3A306.85" TargetMode="External"/><Relationship Id="rId4" Type="http://schemas.openxmlformats.org/officeDocument/2006/relationships/hyperlink" Target="https://deweysv.pansoft.de/webdewey/index_11.html?recordId=ddc%3A306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deweysv.pansoft.de/webdewey/index_11.html?recordId=ddc:T2--4-9" TargetMode="External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metadatabyran.kb.se/klassifikation/ddk/ddk-praxis/laromedel" TargetMode="External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metadatabyran.kb.se/klassifikation/ddk/ddk-praxis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E2B7ED-172F-4F98-BD71-FDFA47AB16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Tabeller i DDK</a:t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2"/>
          </p:nvPr>
        </p:nvSpPr>
        <p:spPr>
          <a:xfrm>
            <a:off x="943960" y="6070771"/>
            <a:ext cx="4410075" cy="531250"/>
          </a:xfrm>
        </p:spPr>
        <p:txBody>
          <a:bodyPr/>
          <a:lstStyle/>
          <a:p>
            <a:r>
              <a:rPr lang="sv-SE" dirty="0" smtClean="0"/>
              <a:t>Harriet Aagaard</a:t>
            </a:r>
          </a:p>
          <a:p>
            <a:r>
              <a:rPr lang="sv-SE" dirty="0" smtClean="0"/>
              <a:t>Kungliga biblioteket,  Februari 2022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702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Nummerbyggnad under 930-990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Tx/>
            </a:pPr>
            <a:r>
              <a:rPr lang="sv-SE" dirty="0"/>
              <a:t>Basnummer 9 + T2</a:t>
            </a:r>
          </a:p>
          <a:p>
            <a:pPr>
              <a:buClrTx/>
            </a:pPr>
            <a:r>
              <a:rPr lang="sv-SE" dirty="0"/>
              <a:t>Området måste utgöra “ungefärligen det hela” i T2 – annars ingen utbyggnad </a:t>
            </a:r>
          </a:p>
          <a:p>
            <a:pPr>
              <a:buClrTx/>
            </a:pPr>
            <a:endParaRPr lang="sv-SE" dirty="0"/>
          </a:p>
          <a:p>
            <a:pPr>
              <a:buClrTx/>
            </a:pPr>
            <a:r>
              <a:rPr lang="sv-SE" dirty="0"/>
              <a:t>Viktig tilläggstabell under 930-990</a:t>
            </a:r>
          </a:p>
          <a:p>
            <a:pPr>
              <a:buClrTx/>
            </a:pPr>
            <a:r>
              <a:rPr lang="sv-SE" dirty="0"/>
              <a:t>Läs 930-990 manualanvisning och studera flödesschema</a:t>
            </a:r>
          </a:p>
          <a:p>
            <a:pPr>
              <a:buClrTx/>
            </a:pPr>
            <a:r>
              <a:rPr lang="sv-SE" dirty="0"/>
              <a:t>All nummerbyggnad styrs av tilläggstabeller och särskilda anvisningar</a:t>
            </a:r>
          </a:p>
          <a:p>
            <a:pPr>
              <a:buClrTx/>
            </a:pPr>
            <a:r>
              <a:rPr lang="sv-SE" dirty="0"/>
              <a:t>Följ anvisningarna!</a:t>
            </a:r>
          </a:p>
          <a:p>
            <a:pPr marL="0" indent="0">
              <a:buClrTx/>
              <a:buNone/>
            </a:pP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6BAE-0B94-4241-908E-E5C1AF455249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3244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930-990  exempel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kern="0" dirty="0">
                <a:solidFill>
                  <a:srgbClr val="000000"/>
                </a:solidFill>
              </a:rPr>
              <a:t>948.5		Sverige - historia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kern="0" dirty="0">
                <a:solidFill>
                  <a:srgbClr val="000000"/>
                </a:solidFill>
              </a:rPr>
              <a:t>948.5</a:t>
            </a:r>
            <a:r>
              <a:rPr lang="sv-SE" sz="2000" b="1" kern="0" dirty="0">
                <a:solidFill>
                  <a:srgbClr val="000000"/>
                </a:solidFill>
              </a:rPr>
              <a:t>036</a:t>
            </a:r>
            <a:r>
              <a:rPr lang="sv-SE" sz="2000" b="1" kern="0" dirty="0">
                <a:solidFill>
                  <a:srgbClr val="009EE0"/>
                </a:solidFill>
              </a:rPr>
              <a:t>		</a:t>
            </a:r>
            <a:r>
              <a:rPr lang="sv-SE" sz="2000" kern="0" dirty="0">
                <a:solidFill>
                  <a:srgbClr val="000000"/>
                </a:solidFill>
              </a:rPr>
              <a:t>Sverige - historia - 1700-talet</a:t>
            </a:r>
            <a:br>
              <a:rPr lang="sv-SE" sz="2000" kern="0" dirty="0">
                <a:solidFill>
                  <a:srgbClr val="000000"/>
                </a:solidFill>
              </a:rPr>
            </a:br>
            <a:r>
              <a:rPr lang="sv-SE" sz="2000" kern="0" dirty="0">
                <a:solidFill>
                  <a:srgbClr val="000000"/>
                </a:solidFill>
              </a:rPr>
              <a:t/>
            </a:r>
            <a:br>
              <a:rPr lang="sv-SE" sz="2000" kern="0" dirty="0">
                <a:solidFill>
                  <a:srgbClr val="000000"/>
                </a:solidFill>
              </a:rPr>
            </a:br>
            <a:r>
              <a:rPr lang="sv-SE" sz="2000" kern="0" dirty="0">
                <a:solidFill>
                  <a:srgbClr val="000000"/>
                </a:solidFill>
              </a:rPr>
              <a:t> 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kern="0" dirty="0">
                <a:solidFill>
                  <a:srgbClr val="000000"/>
                </a:solidFill>
              </a:rPr>
              <a:t>948.5</a:t>
            </a:r>
            <a:r>
              <a:rPr lang="sv-SE" sz="2000" b="1" kern="0" dirty="0">
                <a:solidFill>
                  <a:srgbClr val="0070C0"/>
                </a:solidFill>
              </a:rPr>
              <a:t>00223 </a:t>
            </a:r>
            <a:r>
              <a:rPr lang="sv-SE" sz="2000" b="1" kern="0" dirty="0">
                <a:solidFill>
                  <a:srgbClr val="F29400"/>
                </a:solidFill>
              </a:rPr>
              <a:t>	</a:t>
            </a:r>
            <a:r>
              <a:rPr lang="sv-SE" sz="2000" kern="0" dirty="0">
                <a:solidFill>
                  <a:srgbClr val="000000"/>
                </a:solidFill>
              </a:rPr>
              <a:t>Sverige - historia – kartor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b="1" kern="0" dirty="0">
                <a:solidFill>
                  <a:srgbClr val="0070C0"/>
                </a:solidFill>
              </a:rPr>
              <a:t>00</a:t>
            </a:r>
            <a:r>
              <a:rPr lang="sv-SE" sz="2000" b="1" kern="0" dirty="0">
                <a:solidFill>
                  <a:srgbClr val="F29400">
                    <a:lumMod val="50000"/>
                  </a:srgbClr>
                </a:solidFill>
              </a:rPr>
              <a:t>		</a:t>
            </a:r>
            <a:r>
              <a:rPr lang="sv-SE" sz="2000" kern="0" dirty="0">
                <a:solidFill>
                  <a:srgbClr val="000000"/>
                </a:solidFill>
              </a:rPr>
              <a:t>2 nollor för standardindelning i tilläggstabell under 		</a:t>
            </a:r>
            <a:r>
              <a:rPr lang="sv-SE" sz="2000" kern="0">
                <a:solidFill>
                  <a:srgbClr val="000000"/>
                </a:solidFill>
              </a:rPr>
              <a:t>	</a:t>
            </a:r>
            <a:r>
              <a:rPr lang="sv-SE" sz="2000" kern="0" smtClean="0">
                <a:solidFill>
                  <a:srgbClr val="000000"/>
                </a:solidFill>
              </a:rPr>
              <a:t>		930-990 </a:t>
            </a:r>
            <a:r>
              <a:rPr lang="sv-SE" sz="2000" kern="0" dirty="0">
                <a:solidFill>
                  <a:srgbClr val="000000"/>
                </a:solidFill>
              </a:rPr>
              <a:t>(starta att bygga vid 930-990)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endParaRPr lang="sv-SE" sz="2000" b="1" kern="0" dirty="0">
              <a:solidFill>
                <a:srgbClr val="009EE0"/>
              </a:solidFill>
            </a:endParaRP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kern="0" dirty="0">
                <a:solidFill>
                  <a:srgbClr val="000000"/>
                </a:solidFill>
              </a:rPr>
              <a:t>948.5</a:t>
            </a:r>
            <a:r>
              <a:rPr lang="sv-SE" sz="2000" b="1" kern="0" dirty="0">
                <a:solidFill>
                  <a:srgbClr val="000000"/>
                </a:solidFill>
              </a:rPr>
              <a:t>036</a:t>
            </a:r>
            <a:r>
              <a:rPr lang="sv-SE" sz="2000" b="1" kern="0" dirty="0">
                <a:solidFill>
                  <a:srgbClr val="0070C0"/>
                </a:solidFill>
              </a:rPr>
              <a:t>0223 </a:t>
            </a:r>
            <a:r>
              <a:rPr lang="sv-SE" sz="2000" b="1" kern="0" dirty="0">
                <a:solidFill>
                  <a:srgbClr val="F29400"/>
                </a:solidFill>
              </a:rPr>
              <a:t>	</a:t>
            </a:r>
            <a:r>
              <a:rPr lang="sv-SE" sz="2000" kern="0" dirty="0">
                <a:solidFill>
                  <a:srgbClr val="000000"/>
                </a:solidFill>
              </a:rPr>
              <a:t>Sverige - historia - 1700-talet – kartor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kern="0" dirty="0">
                <a:solidFill>
                  <a:srgbClr val="000000"/>
                </a:solidFill>
              </a:rPr>
              <a:t>T1--</a:t>
            </a:r>
            <a:r>
              <a:rPr lang="sv-SE" sz="2000" b="1" kern="0" dirty="0">
                <a:solidFill>
                  <a:srgbClr val="0070C0"/>
                </a:solidFill>
              </a:rPr>
              <a:t>0223</a:t>
            </a:r>
            <a:r>
              <a:rPr lang="sv-SE" sz="2000" b="1" kern="0" dirty="0">
                <a:solidFill>
                  <a:srgbClr val="F29400"/>
                </a:solidFill>
              </a:rPr>
              <a:t>	 	</a:t>
            </a:r>
            <a:r>
              <a:rPr lang="sv-SE" sz="2000" kern="0" dirty="0">
                <a:solidFill>
                  <a:srgbClr val="000000"/>
                </a:solidFill>
              </a:rPr>
              <a:t>Kartor</a:t>
            </a:r>
          </a:p>
          <a:p>
            <a:pPr>
              <a:buClrTx/>
            </a:pP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838F-314F-4676-BD30-C64F0435E9F0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538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930-990  </a:t>
            </a:r>
            <a:r>
              <a:rPr lang="sv-SE" dirty="0" smtClean="0"/>
              <a:t>exempel 2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sz="quarter" idx="13"/>
          </p:nvPr>
        </p:nvSpPr>
        <p:spPr>
          <a:xfrm>
            <a:off x="838200" y="2095500"/>
            <a:ext cx="7518722" cy="4025900"/>
          </a:xfrm>
        </p:spPr>
        <p:txBody>
          <a:bodyPr/>
          <a:lstStyle/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9</a:t>
            </a:r>
            <a:r>
              <a:rPr lang="sv-SE" sz="2000" b="1" kern="0" dirty="0">
                <a:solidFill>
                  <a:srgbClr val="FF0000"/>
                </a:solidFill>
              </a:rPr>
              <a:t>48.8842</a:t>
            </a:r>
            <a:r>
              <a:rPr lang="sv-SE" sz="2000" b="1" kern="0" dirty="0">
                <a:solidFill>
                  <a:srgbClr val="B9CB00"/>
                </a:solidFill>
              </a:rPr>
              <a:t>	</a:t>
            </a:r>
            <a:r>
              <a:rPr lang="sv-SE" sz="2000" kern="0" dirty="0">
                <a:solidFill>
                  <a:srgbClr val="000000"/>
                </a:solidFill>
              </a:rPr>
              <a:t>Luleå - historia 	</a:t>
            </a:r>
            <a:br>
              <a:rPr lang="sv-SE" sz="2000" kern="0" dirty="0">
                <a:solidFill>
                  <a:srgbClr val="000000"/>
                </a:solidFill>
              </a:rPr>
            </a:br>
            <a:r>
              <a:rPr lang="sv-SE" sz="2000" kern="0" dirty="0">
                <a:solidFill>
                  <a:srgbClr val="000000"/>
                </a:solidFill>
              </a:rPr>
              <a:t>(9 + T2)</a:t>
            </a:r>
            <a:br>
              <a:rPr lang="sv-SE" sz="2000" kern="0" dirty="0">
                <a:solidFill>
                  <a:srgbClr val="000000"/>
                </a:solidFill>
              </a:rPr>
            </a:br>
            <a:r>
              <a:rPr lang="sv-SE" sz="2000" kern="0" dirty="0">
                <a:solidFill>
                  <a:srgbClr val="000000"/>
                </a:solidFill>
              </a:rPr>
              <a:t>  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9</a:t>
            </a:r>
            <a:r>
              <a:rPr lang="sv-SE" sz="2000" b="1" kern="0" dirty="0">
                <a:solidFill>
                  <a:srgbClr val="FF0000"/>
                </a:solidFill>
              </a:rPr>
              <a:t>48.8842</a:t>
            </a:r>
            <a:r>
              <a:rPr lang="sv-SE" sz="2000" b="1" kern="0" dirty="0">
                <a:solidFill>
                  <a:srgbClr val="000000"/>
                </a:solidFill>
              </a:rPr>
              <a:t>036</a:t>
            </a:r>
            <a:r>
              <a:rPr lang="sv-SE" sz="2000" b="1" kern="0" dirty="0">
                <a:solidFill>
                  <a:srgbClr val="E2007A"/>
                </a:solidFill>
              </a:rPr>
              <a:t>	</a:t>
            </a:r>
            <a:r>
              <a:rPr lang="sv-SE" sz="2000" kern="0" dirty="0">
                <a:solidFill>
                  <a:srgbClr val="000000"/>
                </a:solidFill>
              </a:rPr>
              <a:t>Luleå - historia - 1700-talet 	 </a:t>
            </a:r>
            <a:br>
              <a:rPr lang="sv-SE" sz="2000" kern="0" dirty="0">
                <a:solidFill>
                  <a:srgbClr val="000000"/>
                </a:solidFill>
              </a:rPr>
            </a:br>
            <a:r>
              <a:rPr lang="sv-SE" sz="2000" kern="0" dirty="0">
                <a:solidFill>
                  <a:srgbClr val="000000"/>
                </a:solidFill>
              </a:rPr>
              <a:t>(9 + T2 + historisk period från schemat)</a:t>
            </a:r>
            <a:br>
              <a:rPr lang="sv-SE" sz="2000" kern="0" dirty="0">
                <a:solidFill>
                  <a:srgbClr val="000000"/>
                </a:solidFill>
              </a:rPr>
            </a:br>
            <a:endParaRPr lang="sv-SE" sz="2000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9</a:t>
            </a:r>
            <a:r>
              <a:rPr lang="sv-SE" sz="2000" b="1" kern="0" dirty="0">
                <a:solidFill>
                  <a:srgbClr val="FF0000"/>
                </a:solidFill>
              </a:rPr>
              <a:t>48.8842</a:t>
            </a:r>
            <a:r>
              <a:rPr lang="sv-SE" sz="2000" b="1" kern="0" dirty="0">
                <a:solidFill>
                  <a:srgbClr val="0070C0"/>
                </a:solidFill>
              </a:rPr>
              <a:t>00223</a:t>
            </a:r>
            <a:r>
              <a:rPr lang="sv-SE" sz="2000" b="1" kern="0" dirty="0">
                <a:solidFill>
                  <a:srgbClr val="F29400"/>
                </a:solidFill>
              </a:rPr>
              <a:t>	</a:t>
            </a:r>
            <a:r>
              <a:rPr lang="sv-SE" sz="2000" kern="0" dirty="0">
                <a:solidFill>
                  <a:srgbClr val="000000"/>
                </a:solidFill>
              </a:rPr>
              <a:t>Luleå - historia - kartor  	</a:t>
            </a:r>
            <a:br>
              <a:rPr lang="sv-SE" sz="2000" kern="0" dirty="0">
                <a:solidFill>
                  <a:srgbClr val="000000"/>
                </a:solidFill>
              </a:rPr>
            </a:br>
            <a:r>
              <a:rPr lang="sv-SE" sz="2000" kern="0" dirty="0">
                <a:solidFill>
                  <a:srgbClr val="000000"/>
                </a:solidFill>
              </a:rPr>
              <a:t>(930-990=&gt; 9 + T2 + 00223 från tilläggstabell under 930-990)</a:t>
            </a:r>
            <a:br>
              <a:rPr lang="sv-SE" sz="2000" kern="0" dirty="0">
                <a:solidFill>
                  <a:srgbClr val="000000"/>
                </a:solidFill>
              </a:rPr>
            </a:br>
            <a:endParaRPr lang="sv-SE" sz="2000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>
                    <a:lumMod val="85000"/>
                    <a:lumOff val="15000"/>
                  </a:srgbClr>
                </a:solidFill>
              </a:rPr>
              <a:t>9</a:t>
            </a:r>
            <a:r>
              <a:rPr lang="sv-SE" sz="2000" b="1" kern="0" dirty="0">
                <a:solidFill>
                  <a:srgbClr val="FF0000"/>
                </a:solidFill>
              </a:rPr>
              <a:t>48.8842</a:t>
            </a:r>
            <a:r>
              <a:rPr lang="sv-SE" sz="2000" b="1" kern="0" dirty="0">
                <a:solidFill>
                  <a:srgbClr val="000000"/>
                </a:solidFill>
              </a:rPr>
              <a:t>036</a:t>
            </a:r>
            <a:r>
              <a:rPr lang="sv-SE" sz="2000" b="1" kern="0" dirty="0">
                <a:solidFill>
                  <a:srgbClr val="0070C0"/>
                </a:solidFill>
              </a:rPr>
              <a:t>0223 </a:t>
            </a:r>
            <a:r>
              <a:rPr lang="sv-SE" sz="2000" kern="0" dirty="0">
                <a:solidFill>
                  <a:srgbClr val="000000"/>
                </a:solidFill>
              </a:rPr>
              <a:t>Luleå - historia - 1700-talet – kartor</a:t>
            </a:r>
            <a:r>
              <a:rPr lang="sv-SE" sz="2000" b="1" kern="0" dirty="0">
                <a:solidFill>
                  <a:srgbClr val="000000"/>
                </a:solidFill>
              </a:rPr>
              <a:t/>
            </a:r>
            <a:br>
              <a:rPr lang="sv-SE" sz="2000" b="1" kern="0" dirty="0">
                <a:solidFill>
                  <a:srgbClr val="000000"/>
                </a:solidFill>
              </a:rPr>
            </a:br>
            <a:r>
              <a:rPr lang="sv-SE" sz="2000" kern="0" dirty="0">
                <a:solidFill>
                  <a:srgbClr val="000000"/>
                </a:solidFill>
              </a:rPr>
              <a:t>(0223 från T1 efter tillägg enligt manual för </a:t>
            </a:r>
            <a:r>
              <a:rPr lang="sv-SE" sz="2000" kern="0" dirty="0">
                <a:solidFill>
                  <a:srgbClr val="000000"/>
                </a:solidFill>
                <a:hlinkClick r:id="rId2"/>
              </a:rPr>
              <a:t>930 -990</a:t>
            </a:r>
            <a:r>
              <a:rPr lang="sv-SE" sz="2000" kern="0" dirty="0">
                <a:solidFill>
                  <a:srgbClr val="000000"/>
                </a:solidFill>
              </a:rPr>
              <a:t>)</a:t>
            </a:r>
            <a:endParaRPr lang="sv-SE" sz="1600" kern="0" dirty="0">
              <a:solidFill>
                <a:srgbClr val="000000"/>
              </a:solidFill>
            </a:endParaRPr>
          </a:p>
          <a:p>
            <a:pPr>
              <a:buClrTx/>
            </a:pPr>
            <a:endParaRPr lang="sv-SE" dirty="0"/>
          </a:p>
        </p:txBody>
      </p:sp>
      <p:pic>
        <p:nvPicPr>
          <p:cNvPr id="7" name="Platshållare för innehåll 6" descr="Gammal karta över Luleå&#10;&#10;https://www.lulea.se/boende--miljo/kartor--adresser/historiska-kartor.html&#10;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31" y="1135322"/>
            <a:ext cx="3883090" cy="2711900"/>
          </a:xfrm>
        </p:spPr>
      </p:pic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A00CC-D82C-45C6-8328-1CBB3CD07374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665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Tabell 2  -  913-919 geografi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kern="0" dirty="0">
                <a:solidFill>
                  <a:srgbClr val="000000"/>
                </a:solidFill>
              </a:rPr>
              <a:t>Alla länders och områdens geografi  finns i 913-919 och byggs med tabell 2 för land eller område. </a:t>
            </a:r>
            <a:br>
              <a:rPr lang="sv-SE" sz="2000" kern="0" dirty="0">
                <a:solidFill>
                  <a:srgbClr val="000000"/>
                </a:solidFill>
              </a:rPr>
            </a:br>
            <a:endParaRPr lang="sv-SE" sz="2000" kern="0" dirty="0">
              <a:solidFill>
                <a:srgbClr val="000000"/>
              </a:solidFill>
            </a:endParaRP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376363" algn="l"/>
                <a:tab pos="1825625" algn="l"/>
                <a:tab pos="2289175" algn="l"/>
              </a:tabLst>
            </a:pPr>
            <a:endParaRPr lang="sv-SE" sz="2000" kern="0" dirty="0">
              <a:solidFill>
                <a:srgbClr val="000000"/>
              </a:solidFill>
            </a:endParaRP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kern="0" dirty="0">
                <a:solidFill>
                  <a:srgbClr val="000000"/>
                </a:solidFill>
              </a:rPr>
              <a:t>	</a:t>
            </a:r>
            <a:r>
              <a:rPr lang="sv-SE" sz="2000" b="1" kern="0" dirty="0">
                <a:solidFill>
                  <a:srgbClr val="000000"/>
                </a:solidFill>
              </a:rPr>
              <a:t>91</a:t>
            </a:r>
            <a:r>
              <a:rPr lang="sv-SE" sz="2000" b="1" kern="0" dirty="0">
                <a:solidFill>
                  <a:srgbClr val="FF0000"/>
                </a:solidFill>
              </a:rPr>
              <a:t>3.2</a:t>
            </a:r>
            <a:r>
              <a:rPr lang="sv-SE" sz="2000" kern="0" dirty="0">
                <a:solidFill>
                  <a:srgbClr val="000000"/>
                </a:solidFill>
              </a:rPr>
              <a:t>	Geografi och resor gällande forntidens Egypten	</a:t>
            </a:r>
            <a:r>
              <a:rPr lang="sv-SE" sz="2000" kern="0" dirty="0" smtClean="0">
                <a:solidFill>
                  <a:srgbClr val="000000"/>
                </a:solidFill>
              </a:rPr>
              <a:t/>
            </a:r>
            <a:br>
              <a:rPr lang="sv-SE" sz="2000" kern="0" dirty="0" smtClean="0">
                <a:solidFill>
                  <a:srgbClr val="000000"/>
                </a:solidFill>
              </a:rPr>
            </a:br>
            <a:r>
              <a:rPr lang="sv-SE" sz="2000" kern="0" dirty="0" smtClean="0">
                <a:solidFill>
                  <a:srgbClr val="000000"/>
                </a:solidFill>
              </a:rPr>
              <a:t>	(</a:t>
            </a:r>
            <a:r>
              <a:rPr lang="sv-SE" sz="2000" b="1" kern="0" dirty="0">
                <a:solidFill>
                  <a:srgbClr val="000000"/>
                </a:solidFill>
              </a:rPr>
              <a:t>91</a:t>
            </a:r>
            <a:r>
              <a:rPr lang="sv-SE" sz="2000" kern="0" dirty="0">
                <a:solidFill>
                  <a:srgbClr val="000000"/>
                </a:solidFill>
              </a:rPr>
              <a:t> + T2—</a:t>
            </a:r>
            <a:r>
              <a:rPr lang="sv-SE" sz="2000" b="1" kern="0" dirty="0">
                <a:solidFill>
                  <a:srgbClr val="FF0000"/>
                </a:solidFill>
              </a:rPr>
              <a:t>32</a:t>
            </a:r>
            <a:r>
              <a:rPr lang="sv-SE" sz="2000" kern="0" dirty="0">
                <a:solidFill>
                  <a:srgbClr val="000000"/>
                </a:solidFill>
              </a:rPr>
              <a:t>)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•"/>
              <a:tabLst>
                <a:tab pos="1376363" algn="l"/>
                <a:tab pos="1825625" algn="l"/>
                <a:tab pos="2289175" algn="l"/>
              </a:tabLst>
            </a:pPr>
            <a:endParaRPr lang="sv-SE" sz="2000" kern="0" dirty="0">
              <a:solidFill>
                <a:srgbClr val="000000"/>
              </a:solidFill>
            </a:endParaRP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kern="0" dirty="0">
                <a:solidFill>
                  <a:srgbClr val="000000"/>
                </a:solidFill>
              </a:rPr>
              <a:t>	</a:t>
            </a:r>
            <a:r>
              <a:rPr lang="sv-SE" sz="2000" b="1" kern="0" dirty="0">
                <a:solidFill>
                  <a:srgbClr val="000000"/>
                </a:solidFill>
              </a:rPr>
              <a:t>91</a:t>
            </a:r>
            <a:r>
              <a:rPr lang="sv-SE" sz="2000" b="1" kern="0" dirty="0">
                <a:solidFill>
                  <a:srgbClr val="FF0000"/>
                </a:solidFill>
              </a:rPr>
              <a:t>4.4</a:t>
            </a:r>
            <a:r>
              <a:rPr lang="sv-SE" sz="2000" kern="0" dirty="0">
                <a:solidFill>
                  <a:srgbClr val="000000"/>
                </a:solidFill>
              </a:rPr>
              <a:t>	 Geografi och resor gällande Frankrike</a:t>
            </a:r>
            <a:br>
              <a:rPr lang="sv-SE" sz="2000" kern="0" dirty="0">
                <a:solidFill>
                  <a:srgbClr val="000000"/>
                </a:solidFill>
              </a:rPr>
            </a:br>
            <a:r>
              <a:rPr lang="sv-SE" sz="2000" kern="0" dirty="0">
                <a:solidFill>
                  <a:srgbClr val="000000"/>
                </a:solidFill>
              </a:rPr>
              <a:t>	(</a:t>
            </a:r>
            <a:r>
              <a:rPr lang="sv-SE" sz="2000" b="1" kern="0" dirty="0">
                <a:solidFill>
                  <a:srgbClr val="000000"/>
                </a:solidFill>
              </a:rPr>
              <a:t>91</a:t>
            </a:r>
            <a:r>
              <a:rPr lang="sv-SE" sz="2000" kern="0" dirty="0">
                <a:solidFill>
                  <a:srgbClr val="000000"/>
                </a:solidFill>
              </a:rPr>
              <a:t> + T2—</a:t>
            </a:r>
            <a:r>
              <a:rPr lang="sv-SE" sz="2000" b="1" kern="0" dirty="0">
                <a:solidFill>
                  <a:srgbClr val="FF0000"/>
                </a:solidFill>
              </a:rPr>
              <a:t>44</a:t>
            </a:r>
            <a:r>
              <a:rPr lang="sv-SE" sz="2000" kern="0" dirty="0">
                <a:solidFill>
                  <a:srgbClr val="000000"/>
                </a:solidFill>
              </a:rPr>
              <a:t>)</a:t>
            </a:r>
          </a:p>
          <a:p>
            <a:pPr>
              <a:buClrTx/>
            </a:pP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77EE-EB9B-4D2C-80CA-6F307F767D9E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9078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Nummerbyggnad under 913-919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Tx/>
            </a:pPr>
            <a:r>
              <a:rPr lang="sv-SE" dirty="0"/>
              <a:t>Basnummer 91 + T2</a:t>
            </a:r>
          </a:p>
          <a:p>
            <a:pPr>
              <a:buClrTx/>
            </a:pPr>
            <a:r>
              <a:rPr lang="sv-SE" dirty="0"/>
              <a:t>Området måste utgöra “ungefärligen det hela” i T2 – annars ingen utbyggnad.</a:t>
            </a:r>
            <a:br>
              <a:rPr lang="sv-SE" dirty="0"/>
            </a:br>
            <a:endParaRPr lang="sv-SE" dirty="0"/>
          </a:p>
          <a:p>
            <a:pPr>
              <a:buClrTx/>
            </a:pPr>
            <a:r>
              <a:rPr lang="sv-SE" dirty="0"/>
              <a:t>Viktig tilläggstabell under 913-919</a:t>
            </a:r>
          </a:p>
          <a:p>
            <a:pPr>
              <a:buClrTx/>
            </a:pPr>
            <a:r>
              <a:rPr lang="sv-SE" dirty="0"/>
              <a:t>Läs 913-919 manualanvisning och studera flödesschema</a:t>
            </a:r>
          </a:p>
          <a:p>
            <a:pPr>
              <a:buClrTx/>
            </a:pPr>
            <a:r>
              <a:rPr lang="sv-SE" dirty="0"/>
              <a:t>All nummerbyggnad styrs av tilläggstabeller och särskilda anvisningar</a:t>
            </a:r>
          </a:p>
          <a:p>
            <a:pPr>
              <a:buClrTx/>
            </a:pPr>
            <a:r>
              <a:rPr lang="sv-SE" dirty="0"/>
              <a:t>Starta vid 913-919 &amp; följ anvisningarna!</a:t>
            </a:r>
          </a:p>
          <a:p>
            <a:pPr>
              <a:buClrTx/>
            </a:pP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66111-4BDB-4967-85E4-11EC67D58FE1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601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Tilläggstabell för resor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38125" lvl="0" indent="-225425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kern="0" dirty="0">
                <a:solidFill>
                  <a:srgbClr val="000000"/>
                </a:solidFill>
              </a:rPr>
              <a:t>	04	Resor, upptäckter, utforskning, guideböcker</a:t>
            </a:r>
          </a:p>
          <a:p>
            <a:pPr marL="238125" lvl="0" indent="-225425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kern="0" dirty="0">
                <a:solidFill>
                  <a:srgbClr val="000000"/>
                </a:solidFill>
              </a:rPr>
              <a:t>	06	Anläggningar för resenärer</a:t>
            </a:r>
          </a:p>
          <a:p>
            <a:pPr marL="238125" lvl="0" indent="-225425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kern="0" dirty="0">
                <a:solidFill>
                  <a:srgbClr val="000000"/>
                </a:solidFill>
              </a:rPr>
              <a:t>	061	Hotell</a:t>
            </a:r>
          </a:p>
          <a:p>
            <a:pPr marL="238125" lvl="0" indent="-225425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kern="0" dirty="0">
                <a:solidFill>
                  <a:srgbClr val="000000"/>
                </a:solidFill>
              </a:rPr>
              <a:t>	062	Turistanläggningar</a:t>
            </a:r>
          </a:p>
          <a:p>
            <a:pPr marL="238125" lvl="0" indent="-225425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kern="0" dirty="0">
                <a:solidFill>
                  <a:srgbClr val="000000"/>
                </a:solidFill>
              </a:rPr>
              <a:t>	064	Bed and breakfast</a:t>
            </a:r>
          </a:p>
          <a:p>
            <a:pPr marL="238125" lvl="0" indent="-225425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kern="0" dirty="0">
                <a:solidFill>
                  <a:srgbClr val="000000"/>
                </a:solidFill>
              </a:rPr>
              <a:t>	066	Vandrarhem</a:t>
            </a:r>
          </a:p>
          <a:p>
            <a:pPr marL="238125" lvl="0" indent="-225425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kern="0" dirty="0">
                <a:solidFill>
                  <a:srgbClr val="000000"/>
                </a:solidFill>
              </a:rPr>
              <a:t>	068	Campingplatser</a:t>
            </a:r>
          </a:p>
          <a:p>
            <a:pPr marL="238125" lvl="0" indent="-225425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•"/>
              <a:tabLst>
                <a:tab pos="1376363" algn="l"/>
                <a:tab pos="1825625" algn="l"/>
                <a:tab pos="2289175" algn="l"/>
              </a:tabLst>
            </a:pPr>
            <a:endParaRPr lang="sv-SE" sz="2000" kern="0" dirty="0">
              <a:solidFill>
                <a:srgbClr val="000000"/>
              </a:solidFill>
            </a:endParaRPr>
          </a:p>
          <a:p>
            <a:pPr marL="238125" lvl="0" indent="-225425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kern="0" dirty="0">
                <a:solidFill>
                  <a:srgbClr val="000000"/>
                </a:solidFill>
              </a:rPr>
              <a:t>	[se </a:t>
            </a:r>
            <a:r>
              <a:rPr lang="sv-SE" sz="2000" kern="0" dirty="0">
                <a:solidFill>
                  <a:srgbClr val="000000"/>
                </a:solidFill>
                <a:hlinkClick r:id="rId2"/>
              </a:rPr>
              <a:t>tilläggstabell</a:t>
            </a:r>
            <a:r>
              <a:rPr lang="sv-SE" sz="2000" kern="0" dirty="0">
                <a:solidFill>
                  <a:srgbClr val="000000"/>
                </a:solidFill>
              </a:rPr>
              <a:t> under 913-919]</a:t>
            </a:r>
          </a:p>
          <a:p>
            <a:pPr>
              <a:buClrTx/>
            </a:pP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0316-A62A-4044-A132-86467139B5FA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7708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913-919  - exempel resehandböcker </a:t>
            </a:r>
            <a:br>
              <a:rPr lang="sv-SE" dirty="0"/>
            </a:br>
            <a:r>
              <a:rPr lang="sv-SE" sz="3600" dirty="0"/>
              <a:t>(alla publicerade under </a:t>
            </a:r>
            <a:r>
              <a:rPr lang="sv-SE" sz="3600" dirty="0" smtClean="0"/>
              <a:t>2020)</a:t>
            </a:r>
            <a:endParaRPr lang="sv-SE" dirty="0"/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38125" lvl="0" indent="-225425" fontAlgn="base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Tx/>
              <a:buNone/>
            </a:pPr>
            <a:r>
              <a:rPr lang="sv-SE" sz="2000" b="1" kern="0" dirty="0">
                <a:solidFill>
                  <a:srgbClr val="000000"/>
                </a:solidFill>
              </a:rPr>
              <a:t>Walking tours </a:t>
            </a:r>
            <a:r>
              <a:rPr lang="sv-SE" sz="2000" b="1" kern="0" dirty="0" err="1">
                <a:solidFill>
                  <a:srgbClr val="000000"/>
                </a:solidFill>
              </a:rPr>
              <a:t>of</a:t>
            </a:r>
            <a:r>
              <a:rPr lang="sv-SE" sz="2000" b="1" kern="0" dirty="0">
                <a:solidFill>
                  <a:srgbClr val="000000"/>
                </a:solidFill>
              </a:rPr>
              <a:t> Paris</a:t>
            </a:r>
            <a:r>
              <a:rPr lang="sv-SE" sz="2000" i="1" kern="0" dirty="0">
                <a:solidFill>
                  <a:srgbClr val="000000"/>
                </a:solidFill>
              </a:rPr>
              <a:t>				</a:t>
            </a:r>
            <a:r>
              <a:rPr lang="sv-SE" sz="20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91</a:t>
            </a:r>
            <a:r>
              <a:rPr lang="sv-SE" sz="2000" b="1" kern="0" dirty="0" smtClean="0">
                <a:solidFill>
                  <a:srgbClr val="FF0000"/>
                </a:solidFill>
              </a:rPr>
              <a:t>4.4361</a:t>
            </a:r>
            <a:r>
              <a:rPr lang="sv-SE" sz="2000" b="1" kern="0" dirty="0" smtClean="0">
                <a:solidFill>
                  <a:srgbClr val="73338D"/>
                </a:solidFill>
              </a:rPr>
              <a:t>04</a:t>
            </a:r>
            <a:r>
              <a:rPr lang="sv-SE" sz="2000" b="1" kern="0" dirty="0" smtClean="0">
                <a:solidFill>
                  <a:srgbClr val="92D050"/>
                </a:solidFill>
              </a:rPr>
              <a:t>842</a:t>
            </a:r>
            <a:r>
              <a:rPr lang="sv-SE" sz="2000" kern="0" dirty="0" smtClean="0">
                <a:solidFill>
                  <a:srgbClr val="FF7600"/>
                </a:solidFill>
              </a:rPr>
              <a:t> </a:t>
            </a:r>
            <a:r>
              <a:rPr lang="sv-SE" sz="2000" kern="0" dirty="0">
                <a:solidFill>
                  <a:srgbClr val="FF7600"/>
                </a:solidFill>
              </a:rPr>
              <a:t/>
            </a:r>
            <a:br>
              <a:rPr lang="sv-SE" sz="2000" kern="0" dirty="0">
                <a:solidFill>
                  <a:srgbClr val="FF7600"/>
                </a:solidFill>
              </a:rPr>
            </a:br>
            <a:r>
              <a:rPr lang="sv-SE" sz="2000" b="1" kern="0" dirty="0">
                <a:solidFill>
                  <a:srgbClr val="000000">
                    <a:lumMod val="85000"/>
                    <a:lumOff val="15000"/>
                  </a:srgbClr>
                </a:solidFill>
              </a:rPr>
              <a:t>91</a:t>
            </a:r>
            <a:r>
              <a:rPr lang="sv-SE" sz="2000" kern="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</a:t>
            </a:r>
            <a:r>
              <a:rPr lang="sv-SE" sz="2000" kern="0" dirty="0">
                <a:solidFill>
                  <a:srgbClr val="000000"/>
                </a:solidFill>
              </a:rPr>
              <a:t>+ T2—</a:t>
            </a:r>
            <a:r>
              <a:rPr lang="sv-SE" sz="2000" b="1" kern="0" dirty="0">
                <a:solidFill>
                  <a:srgbClr val="FF0000"/>
                </a:solidFill>
              </a:rPr>
              <a:t>44361</a:t>
            </a:r>
            <a:r>
              <a:rPr lang="sv-SE" sz="2000" kern="0" dirty="0">
                <a:solidFill>
                  <a:srgbClr val="000000"/>
                </a:solidFill>
              </a:rPr>
              <a:t> + </a:t>
            </a:r>
            <a:r>
              <a:rPr lang="sv-SE" sz="2000" b="1" kern="0" dirty="0">
                <a:solidFill>
                  <a:srgbClr val="73338D"/>
                </a:solidFill>
              </a:rPr>
              <a:t>04</a:t>
            </a:r>
            <a:r>
              <a:rPr lang="sv-SE" sz="2000" kern="0" dirty="0">
                <a:solidFill>
                  <a:srgbClr val="000000"/>
                </a:solidFill>
              </a:rPr>
              <a:t> +</a:t>
            </a:r>
            <a:r>
              <a:rPr lang="sv-SE" sz="2000" kern="0" dirty="0">
                <a:solidFill>
                  <a:srgbClr val="92D050"/>
                </a:solidFill>
              </a:rPr>
              <a:t> </a:t>
            </a:r>
            <a:r>
              <a:rPr lang="sv-SE" sz="2000" b="1" kern="0" dirty="0" smtClean="0">
                <a:solidFill>
                  <a:srgbClr val="92D050"/>
                </a:solidFill>
              </a:rPr>
              <a:t>842</a:t>
            </a:r>
            <a:r>
              <a:rPr lang="sv-SE" sz="2000" kern="0" dirty="0" smtClean="0">
                <a:solidFill>
                  <a:srgbClr val="92D050"/>
                </a:solidFill>
              </a:rPr>
              <a:t> </a:t>
            </a:r>
            <a:r>
              <a:rPr lang="sv-SE" sz="2000" kern="0" dirty="0">
                <a:solidFill>
                  <a:srgbClr val="000000"/>
                </a:solidFill>
              </a:rPr>
              <a:t>(från </a:t>
            </a:r>
            <a:r>
              <a:rPr lang="sv-SE" sz="2000" kern="0" dirty="0" smtClean="0">
                <a:solidFill>
                  <a:srgbClr val="000000"/>
                </a:solidFill>
              </a:rPr>
              <a:t>944.0842)</a:t>
            </a:r>
            <a:r>
              <a:rPr lang="sv-SE" sz="2000" kern="0" dirty="0">
                <a:solidFill>
                  <a:srgbClr val="000000"/>
                </a:solidFill>
              </a:rPr>
              <a:t/>
            </a:r>
            <a:br>
              <a:rPr lang="sv-SE" sz="2000" kern="0" dirty="0">
                <a:solidFill>
                  <a:srgbClr val="000000"/>
                </a:solidFill>
              </a:rPr>
            </a:br>
            <a:endParaRPr lang="sv-SE" sz="2000" kern="0" dirty="0">
              <a:solidFill>
                <a:srgbClr val="000000"/>
              </a:solidFill>
            </a:endParaRPr>
          </a:p>
          <a:p>
            <a:pPr marL="238125" lvl="0" indent="-225425" fontAlgn="base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Tx/>
              <a:buNone/>
            </a:pPr>
            <a:r>
              <a:rPr lang="sv-SE" sz="2000" b="1" kern="0" dirty="0">
                <a:solidFill>
                  <a:srgbClr val="000000"/>
                </a:solidFill>
              </a:rPr>
              <a:t>Guide to Sydney </a:t>
            </a:r>
            <a:r>
              <a:rPr lang="sv-SE" sz="2000" b="1" kern="0" dirty="0" err="1">
                <a:solidFill>
                  <a:srgbClr val="000000"/>
                </a:solidFill>
              </a:rPr>
              <a:t>hotels</a:t>
            </a:r>
            <a:r>
              <a:rPr lang="sv-SE" sz="2000" b="1" kern="0" dirty="0">
                <a:solidFill>
                  <a:srgbClr val="000000"/>
                </a:solidFill>
              </a:rPr>
              <a:t> 		      		</a:t>
            </a:r>
            <a:r>
              <a:rPr lang="sv-SE" sz="2000" b="1" kern="0" dirty="0">
                <a:solidFill>
                  <a:srgbClr val="000000">
                    <a:lumMod val="85000"/>
                    <a:lumOff val="15000"/>
                  </a:srgbClr>
                </a:solidFill>
              </a:rPr>
              <a:t>91</a:t>
            </a:r>
            <a:r>
              <a:rPr lang="sv-SE" sz="2000" b="1" kern="0" dirty="0">
                <a:solidFill>
                  <a:srgbClr val="FF0000"/>
                </a:solidFill>
              </a:rPr>
              <a:t>9.441</a:t>
            </a:r>
            <a:r>
              <a:rPr lang="sv-SE" sz="2000" b="1" kern="0" dirty="0">
                <a:solidFill>
                  <a:srgbClr val="73338D"/>
                </a:solidFill>
              </a:rPr>
              <a:t>061</a:t>
            </a:r>
            <a:r>
              <a:rPr lang="sv-SE" sz="2000" b="1" kern="0" dirty="0">
                <a:solidFill>
                  <a:srgbClr val="92D050"/>
                </a:solidFill>
              </a:rPr>
              <a:t>72</a:t>
            </a:r>
            <a:br>
              <a:rPr lang="sv-SE" sz="2000" b="1" kern="0" dirty="0">
                <a:solidFill>
                  <a:srgbClr val="92D050"/>
                </a:solidFill>
              </a:rPr>
            </a:br>
            <a:r>
              <a:rPr lang="sv-SE" sz="2000" b="1" kern="0" dirty="0">
                <a:solidFill>
                  <a:srgbClr val="000000">
                    <a:lumMod val="85000"/>
                    <a:lumOff val="15000"/>
                  </a:srgbClr>
                </a:solidFill>
              </a:rPr>
              <a:t>91</a:t>
            </a:r>
            <a:r>
              <a:rPr lang="sv-SE" sz="2000" kern="0" dirty="0">
                <a:solidFill>
                  <a:srgbClr val="000000"/>
                </a:solidFill>
              </a:rPr>
              <a:t> + T2—</a:t>
            </a:r>
            <a:r>
              <a:rPr lang="sv-SE" sz="2000" b="1" kern="0" dirty="0">
                <a:solidFill>
                  <a:srgbClr val="FF0000"/>
                </a:solidFill>
              </a:rPr>
              <a:t>9441</a:t>
            </a:r>
            <a:r>
              <a:rPr lang="sv-SE" sz="2000" kern="0" dirty="0">
                <a:solidFill>
                  <a:srgbClr val="000000"/>
                </a:solidFill>
              </a:rPr>
              <a:t> + </a:t>
            </a:r>
            <a:r>
              <a:rPr lang="sv-SE" sz="2000" b="1" kern="0" dirty="0">
                <a:solidFill>
                  <a:srgbClr val="73338D"/>
                </a:solidFill>
              </a:rPr>
              <a:t>061</a:t>
            </a:r>
            <a:r>
              <a:rPr lang="sv-SE" sz="2000" kern="0" dirty="0">
                <a:solidFill>
                  <a:srgbClr val="000000"/>
                </a:solidFill>
              </a:rPr>
              <a:t> + </a:t>
            </a:r>
            <a:r>
              <a:rPr lang="sv-SE" sz="2000" b="1" kern="0" dirty="0">
                <a:solidFill>
                  <a:srgbClr val="92D050"/>
                </a:solidFill>
              </a:rPr>
              <a:t>72</a:t>
            </a:r>
            <a:r>
              <a:rPr lang="sv-SE" sz="2000" kern="0" dirty="0">
                <a:solidFill>
                  <a:srgbClr val="000000"/>
                </a:solidFill>
              </a:rPr>
              <a:t> (från 994.072)</a:t>
            </a:r>
            <a:br>
              <a:rPr lang="sv-SE" sz="2000" kern="0" dirty="0">
                <a:solidFill>
                  <a:srgbClr val="000000"/>
                </a:solidFill>
              </a:rPr>
            </a:br>
            <a:endParaRPr lang="sv-SE" sz="2000" kern="0" dirty="0">
              <a:solidFill>
                <a:srgbClr val="000000"/>
              </a:solidFill>
            </a:endParaRPr>
          </a:p>
          <a:p>
            <a:pPr marL="238125" lvl="0" indent="-225425" fontAlgn="base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Tx/>
              <a:buNone/>
            </a:pPr>
            <a:r>
              <a:rPr lang="en-US" sz="2000" b="1" kern="0" dirty="0">
                <a:solidFill>
                  <a:srgbClr val="000000"/>
                </a:solidFill>
              </a:rPr>
              <a:t>Guide to bed and breakfasts in Norway </a:t>
            </a:r>
            <a:r>
              <a:rPr lang="sv-SE" sz="2000" b="1" kern="0" dirty="0">
                <a:solidFill>
                  <a:srgbClr val="000000"/>
                </a:solidFill>
              </a:rPr>
              <a:t>	</a:t>
            </a:r>
            <a:r>
              <a:rPr lang="sv-SE" sz="2000" i="1" kern="0" dirty="0">
                <a:solidFill>
                  <a:srgbClr val="000000"/>
                </a:solidFill>
              </a:rPr>
              <a:t>     	</a:t>
            </a:r>
            <a:r>
              <a:rPr lang="sv-SE" sz="20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91</a:t>
            </a:r>
            <a:r>
              <a:rPr lang="sv-SE" sz="2000" b="1" kern="0" dirty="0" smtClean="0">
                <a:solidFill>
                  <a:srgbClr val="FF0000"/>
                </a:solidFill>
              </a:rPr>
              <a:t>4.81</a:t>
            </a:r>
            <a:r>
              <a:rPr lang="sv-SE" sz="2000" b="1" kern="0" dirty="0" smtClean="0">
                <a:solidFill>
                  <a:srgbClr val="73338D"/>
                </a:solidFill>
              </a:rPr>
              <a:t>064</a:t>
            </a:r>
            <a:r>
              <a:rPr lang="sv-SE" sz="2000" b="1" kern="0" dirty="0" smtClean="0">
                <a:solidFill>
                  <a:srgbClr val="92D050"/>
                </a:solidFill>
              </a:rPr>
              <a:t>52</a:t>
            </a:r>
            <a:r>
              <a:rPr lang="sv-SE" sz="2000" b="1" kern="0" dirty="0">
                <a:solidFill>
                  <a:srgbClr val="92D050"/>
                </a:solidFill>
              </a:rPr>
              <a:t/>
            </a:r>
            <a:br>
              <a:rPr lang="sv-SE" sz="2000" b="1" kern="0" dirty="0">
                <a:solidFill>
                  <a:srgbClr val="92D050"/>
                </a:solidFill>
              </a:rPr>
            </a:br>
            <a:r>
              <a:rPr lang="sv-SE" sz="2000" b="1" kern="0" dirty="0">
                <a:solidFill>
                  <a:srgbClr val="000000">
                    <a:lumMod val="85000"/>
                    <a:lumOff val="15000"/>
                  </a:srgbClr>
                </a:solidFill>
              </a:rPr>
              <a:t>91</a:t>
            </a:r>
            <a:r>
              <a:rPr lang="sv-SE" sz="2000" kern="0" dirty="0">
                <a:solidFill>
                  <a:srgbClr val="000000"/>
                </a:solidFill>
              </a:rPr>
              <a:t> + T2—</a:t>
            </a:r>
            <a:r>
              <a:rPr lang="sv-SE" sz="2000" b="1" kern="0" dirty="0">
                <a:solidFill>
                  <a:srgbClr val="FF0000"/>
                </a:solidFill>
              </a:rPr>
              <a:t>481</a:t>
            </a:r>
            <a:r>
              <a:rPr lang="sv-SE" sz="2000" kern="0" dirty="0">
                <a:solidFill>
                  <a:srgbClr val="000000"/>
                </a:solidFill>
              </a:rPr>
              <a:t> + </a:t>
            </a:r>
            <a:r>
              <a:rPr lang="sv-SE" sz="2000" b="1" kern="0" dirty="0">
                <a:solidFill>
                  <a:srgbClr val="73338D"/>
                </a:solidFill>
              </a:rPr>
              <a:t>064</a:t>
            </a:r>
            <a:r>
              <a:rPr lang="sv-SE" sz="2000" kern="0" dirty="0">
                <a:solidFill>
                  <a:srgbClr val="000000"/>
                </a:solidFill>
              </a:rPr>
              <a:t> + </a:t>
            </a:r>
            <a:r>
              <a:rPr lang="sv-SE" sz="2000" b="1" kern="0" dirty="0" smtClean="0">
                <a:solidFill>
                  <a:srgbClr val="92D050"/>
                </a:solidFill>
              </a:rPr>
              <a:t>52</a:t>
            </a:r>
            <a:r>
              <a:rPr lang="sv-SE" sz="2000" kern="0" dirty="0" smtClean="0">
                <a:solidFill>
                  <a:srgbClr val="000000"/>
                </a:solidFill>
              </a:rPr>
              <a:t> </a:t>
            </a:r>
            <a:r>
              <a:rPr lang="sv-SE" sz="2000" kern="0" dirty="0">
                <a:solidFill>
                  <a:srgbClr val="000000"/>
                </a:solidFill>
              </a:rPr>
              <a:t>(från </a:t>
            </a:r>
            <a:r>
              <a:rPr lang="sv-SE" sz="2000" kern="0" dirty="0" smtClean="0">
                <a:solidFill>
                  <a:srgbClr val="000000"/>
                </a:solidFill>
              </a:rPr>
              <a:t>948.1052</a:t>
            </a:r>
            <a:r>
              <a:rPr lang="sv-SE" sz="2000" kern="0" dirty="0">
                <a:solidFill>
                  <a:srgbClr val="000000"/>
                </a:solidFill>
              </a:rPr>
              <a:t>)</a:t>
            </a:r>
          </a:p>
          <a:p>
            <a:pPr marL="12700" lvl="0" indent="0" fontAlgn="base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Tx/>
              <a:buNone/>
            </a:pPr>
            <a:endParaRPr lang="sv-SE" sz="2000" kern="0" dirty="0">
              <a:solidFill>
                <a:srgbClr val="000000"/>
              </a:solidFill>
            </a:endParaRPr>
          </a:p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57B0-10AE-4711-8F8D-5FD33D6AC388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37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Nummerbyggnad under 940-990 - krig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b="1" kern="0" dirty="0">
                <a:solidFill>
                  <a:srgbClr val="000000"/>
                </a:solidFill>
              </a:rPr>
              <a:t>940-990:34-39 Deltagande av särskilda länder och orter</a:t>
            </a:r>
          </a:p>
          <a:p>
            <a:pPr marL="180975" lvl="0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sv-SE" sz="2000" kern="0" dirty="0">
              <a:solidFill>
                <a:srgbClr val="000000"/>
              </a:solidFill>
            </a:endParaRP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Tillfoga till basnummer 940.3 notation T2—4 - T2--9 från tabell 2, t.ex. Frankrikes deltagande 940.3</a:t>
            </a:r>
            <a:r>
              <a:rPr lang="sv-SE" sz="2000" b="1" kern="0" dirty="0">
                <a:solidFill>
                  <a:srgbClr val="FF0000"/>
                </a:solidFill>
              </a:rPr>
              <a:t>44</a:t>
            </a: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940.3	Första världskriget</a:t>
            </a: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T2 -</a:t>
            </a:r>
            <a:r>
              <a:rPr lang="sv-SE" sz="2000" b="1" kern="0" dirty="0">
                <a:solidFill>
                  <a:srgbClr val="FF0000"/>
                </a:solidFill>
              </a:rPr>
              <a:t>44	</a:t>
            </a:r>
            <a:r>
              <a:rPr lang="sv-SE" sz="2000" kern="0" dirty="0">
                <a:solidFill>
                  <a:srgbClr val="000000"/>
                </a:solidFill>
              </a:rPr>
              <a:t>Frankrike</a:t>
            </a:r>
            <a:endParaRPr lang="sv-SE" sz="2000" b="1" kern="0" dirty="0">
              <a:solidFill>
                <a:srgbClr val="FF0000"/>
              </a:solidFill>
            </a:endParaRPr>
          </a:p>
          <a:p>
            <a:pPr marL="0" indent="0">
              <a:buClrTx/>
              <a:buNone/>
            </a:pP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F730B-4E98-4A03-BE9F-5986AAB8D435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9429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940-990 tilläggstabell för krig </a:t>
            </a:r>
          </a:p>
        </p:txBody>
      </p:sp>
      <p:pic>
        <p:nvPicPr>
          <p:cNvPr id="7" name="Platshållare för innehåll 6" descr="Tilläggstabellen i webDewey&#10;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" r="2126"/>
          <a:stretch/>
        </p:blipFill>
        <p:spPr>
          <a:xfrm>
            <a:off x="995299" y="1701478"/>
            <a:ext cx="7211152" cy="4654872"/>
          </a:xfr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02E9F-11FE-4F8C-8CA8-1F2CEF42453E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500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Krig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17FBA-CAB2-4DFE-95F8-88A80F26F605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Tx/>
            </a:pPr>
            <a:r>
              <a:rPr lang="sv-SE" dirty="0"/>
              <a:t>Vissa krig har egna nummer, t.ex. Första världskriget 940.3, Andra världskriget 940.53</a:t>
            </a:r>
          </a:p>
          <a:p>
            <a:pPr>
              <a:buClrTx/>
            </a:pPr>
            <a:r>
              <a:rPr lang="sv-SE" dirty="0"/>
              <a:t>Manualanmärkning under 930–990 täcker omfattande aspekter på krig; undersektioner omfattar:</a:t>
            </a:r>
          </a:p>
          <a:p>
            <a:pPr lvl="1">
              <a:buClrTx/>
            </a:pPr>
            <a:r>
              <a:rPr lang="sv-SE" dirty="0"/>
              <a:t>Krig:  Pågående krig</a:t>
            </a:r>
          </a:p>
          <a:p>
            <a:pPr lvl="1">
              <a:buClrTx/>
            </a:pPr>
            <a:r>
              <a:rPr lang="sv-SE" dirty="0"/>
              <a:t>Krig:  Samlingar om krig</a:t>
            </a:r>
          </a:p>
          <a:p>
            <a:pPr lvl="1">
              <a:buClrTx/>
            </a:pPr>
            <a:r>
              <a:rPr lang="sv-SE" dirty="0"/>
              <a:t>Krig:  Slag och andra militära aktiviteter</a:t>
            </a:r>
          </a:p>
          <a:p>
            <a:pPr lvl="1">
              <a:buClrTx/>
            </a:pPr>
            <a:r>
              <a:rPr lang="sv-SE" dirty="0"/>
              <a:t>Krig:  Militära enheter</a:t>
            </a:r>
          </a:p>
          <a:p>
            <a:pPr lvl="1">
              <a:buClrTx/>
            </a:pPr>
            <a:r>
              <a:rPr lang="sv-SE" dirty="0"/>
              <a:t>Krig:  Personliga berättelser</a:t>
            </a:r>
          </a:p>
          <a:p>
            <a:pPr lvl="1">
              <a:buClrTx/>
            </a:pPr>
            <a:r>
              <a:rPr lang="sv-SE" dirty="0"/>
              <a:t>Krig:  Ockuperade länder</a:t>
            </a:r>
          </a:p>
          <a:p>
            <a:pPr lvl="1">
              <a:buClrTx/>
            </a:pPr>
            <a:r>
              <a:rPr lang="sv-SE" dirty="0"/>
              <a:t>Krig:  Ett områdes historia inte med krigets historia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3152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Tabeller</a:t>
            </a:r>
          </a:p>
        </p:txBody>
      </p:sp>
      <p:graphicFrame>
        <p:nvGraphicFramePr>
          <p:cNvPr id="5" name="Platshållare för innehåll 4" descr="De 6 tabeller som används i Dewey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02828660"/>
              </p:ext>
            </p:extLst>
          </p:nvPr>
        </p:nvGraphicFramePr>
        <p:xfrm>
          <a:off x="930796" y="1899251"/>
          <a:ext cx="10590213" cy="44805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0590213">
                  <a:extLst>
                    <a:ext uri="{9D8B030D-6E8A-4147-A177-3AD203B41FA5}">
                      <a16:colId xmlns:a16="http://schemas.microsoft.com/office/drawing/2014/main" val="3552733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Tabeller</a:t>
                      </a:r>
                    </a:p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913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b="1" dirty="0" smtClean="0">
                          <a:solidFill>
                            <a:schemeClr val="bg1"/>
                          </a:solidFill>
                        </a:rPr>
                        <a:t>T1. Standardindelningar</a:t>
                      </a:r>
                    </a:p>
                    <a:p>
                      <a:endParaRPr lang="sv-SE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66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b="1" dirty="0" smtClean="0">
                          <a:solidFill>
                            <a:schemeClr val="bg1"/>
                          </a:solidFill>
                        </a:rPr>
                        <a:t>T2. Geografiska områden mm</a:t>
                      </a:r>
                    </a:p>
                    <a:p>
                      <a:endParaRPr lang="sv-SE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362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="1" dirty="0" smtClean="0">
                          <a:solidFill>
                            <a:schemeClr val="tx1"/>
                          </a:solidFill>
                        </a:rPr>
                        <a:t>T3. A-C</a:t>
                      </a:r>
                      <a:r>
                        <a:rPr lang="sv-SE" b="1" baseline="0" dirty="0" smtClean="0">
                          <a:solidFill>
                            <a:schemeClr val="tx1"/>
                          </a:solidFill>
                        </a:rPr>
                        <a:t>. Indelningar för konstarterna, särskilda litteraturer, särskilda litteraturformer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07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="1" dirty="0" smtClean="0">
                          <a:solidFill>
                            <a:schemeClr val="bg1"/>
                          </a:solidFill>
                        </a:rPr>
                        <a:t>T4. Indelningar för särskilda språk och språkfamiljer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112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="1" dirty="0" smtClean="0">
                          <a:solidFill>
                            <a:schemeClr val="bg1"/>
                          </a:solidFill>
                        </a:rPr>
                        <a:t>T5. Etniska och nationella grupper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771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="1" dirty="0" smtClean="0">
                          <a:solidFill>
                            <a:schemeClr val="bg1"/>
                          </a:solidFill>
                        </a:rPr>
                        <a:t>T6.</a:t>
                      </a:r>
                      <a:r>
                        <a:rPr lang="sv-SE" b="1" baseline="0" dirty="0" smtClean="0">
                          <a:solidFill>
                            <a:schemeClr val="bg1"/>
                          </a:solidFill>
                        </a:rPr>
                        <a:t> Språk</a:t>
                      </a:r>
                      <a:endParaRPr lang="sv-SE" b="1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sv-SE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705449"/>
                  </a:ext>
                </a:extLst>
              </a:tr>
            </a:tbl>
          </a:graphicData>
        </a:graphic>
      </p:graphicFrame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1C22D-2365-4879-8BC1-8448723F58A5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43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Krig - exempel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5BC79-3EE1-4C8F-B393-89ACFE06CE91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 smtClean="0">
                <a:solidFill>
                  <a:srgbClr val="000000"/>
                </a:solidFill>
              </a:rPr>
              <a:t>940.27</a:t>
            </a:r>
            <a:r>
              <a:rPr lang="sv-SE" sz="2000" b="1" kern="0" dirty="0">
                <a:solidFill>
                  <a:srgbClr val="73338D"/>
                </a:solidFill>
              </a:rPr>
              <a:t>7</a:t>
            </a:r>
            <a:r>
              <a:rPr lang="sv-SE" sz="2000" b="1" kern="0" dirty="0" smtClean="0">
                <a:solidFill>
                  <a:srgbClr val="0070C0"/>
                </a:solidFill>
              </a:rPr>
              <a:t>089</a:t>
            </a:r>
            <a:r>
              <a:rPr lang="sv-SE" sz="2000" b="1" kern="0" dirty="0" smtClean="0">
                <a:solidFill>
                  <a:srgbClr val="00B050"/>
                </a:solidFill>
              </a:rPr>
              <a:t>924</a:t>
            </a:r>
            <a:r>
              <a:rPr lang="sv-SE" sz="2000" b="1" kern="0" dirty="0">
                <a:solidFill>
                  <a:srgbClr val="009EE0"/>
                </a:solidFill>
              </a:rPr>
              <a:t>	  </a:t>
            </a:r>
            <a:r>
              <a:rPr lang="sv-SE" sz="2000" b="1" kern="0" dirty="0">
                <a:solidFill>
                  <a:srgbClr val="000000"/>
                </a:solidFill>
              </a:rPr>
              <a:t>Judiska krigsfångar under Napoleonkrigen </a:t>
            </a:r>
            <a:r>
              <a:rPr lang="sv-SE" sz="2000" b="1" kern="0" dirty="0" smtClean="0">
                <a:solidFill>
                  <a:srgbClr val="000000"/>
                </a:solidFill>
              </a:rPr>
              <a:t/>
            </a:r>
            <a:br>
              <a:rPr lang="sv-SE" sz="2000" b="1" kern="0" dirty="0" smtClean="0">
                <a:solidFill>
                  <a:srgbClr val="000000"/>
                </a:solidFill>
              </a:rPr>
            </a:br>
            <a:r>
              <a:rPr lang="sv-SE" sz="2000" kern="0" dirty="0">
                <a:solidFill>
                  <a:srgbClr val="000000"/>
                </a:solidFill>
              </a:rPr>
              <a:t>	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940.27</a:t>
            </a:r>
            <a:r>
              <a:rPr lang="sv-SE" sz="2000" b="1" kern="0" dirty="0">
                <a:solidFill>
                  <a:srgbClr val="E2007A"/>
                </a:solidFill>
              </a:rPr>
              <a:t>	</a:t>
            </a:r>
            <a:r>
              <a:rPr lang="sv-SE" sz="2000" b="1" kern="0" dirty="0" smtClean="0">
                <a:solidFill>
                  <a:srgbClr val="E2007A"/>
                </a:solidFill>
              </a:rPr>
              <a:t>	</a:t>
            </a:r>
            <a:r>
              <a:rPr lang="sv-SE" sz="2000" kern="0" dirty="0" smtClean="0">
                <a:solidFill>
                  <a:srgbClr val="000000"/>
                </a:solidFill>
              </a:rPr>
              <a:t>Perioden </a:t>
            </a:r>
            <a:r>
              <a:rPr lang="sv-SE" sz="2000" kern="0" dirty="0">
                <a:solidFill>
                  <a:srgbClr val="000000"/>
                </a:solidFill>
              </a:rPr>
              <a:t>under Franska revolutionen och Napoleon I, 1789-1815</a:t>
            </a: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b="1" kern="0" dirty="0">
                <a:solidFill>
                  <a:srgbClr val="73338D"/>
                </a:solidFill>
              </a:rPr>
              <a:t>7	</a:t>
            </a:r>
            <a:r>
              <a:rPr lang="sv-SE" sz="2000" b="1" kern="0" dirty="0" smtClean="0">
                <a:solidFill>
                  <a:srgbClr val="73338D"/>
                </a:solidFill>
              </a:rPr>
              <a:t>	</a:t>
            </a:r>
            <a:r>
              <a:rPr lang="sv-SE" sz="2000" kern="0" dirty="0" smtClean="0">
                <a:solidFill>
                  <a:srgbClr val="000000"/>
                </a:solidFill>
              </a:rPr>
              <a:t>Krigsfångar </a:t>
            </a:r>
            <a:r>
              <a:rPr lang="sv-SE" sz="2000" kern="0" dirty="0">
                <a:solidFill>
                  <a:srgbClr val="000000"/>
                </a:solidFill>
              </a:rPr>
              <a:t>(från tilläggstabell under 940-990)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T1--</a:t>
            </a:r>
            <a:r>
              <a:rPr lang="sv-SE" sz="2000" b="1" kern="0" dirty="0">
                <a:solidFill>
                  <a:srgbClr val="0070C0"/>
                </a:solidFill>
              </a:rPr>
              <a:t>089</a:t>
            </a:r>
            <a:r>
              <a:rPr lang="sv-SE" sz="2000" kern="0" dirty="0">
                <a:solidFill>
                  <a:srgbClr val="000000"/>
                </a:solidFill>
              </a:rPr>
              <a:t>  	Etniska o nationella grupper 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T5--</a:t>
            </a:r>
            <a:r>
              <a:rPr lang="sv-SE" sz="2000" b="1" kern="0" dirty="0">
                <a:solidFill>
                  <a:srgbClr val="00B050"/>
                </a:solidFill>
              </a:rPr>
              <a:t>924</a:t>
            </a:r>
            <a:r>
              <a:rPr lang="sv-SE" sz="2000" b="1" kern="0" dirty="0">
                <a:solidFill>
                  <a:srgbClr val="009EE0"/>
                </a:solidFill>
              </a:rPr>
              <a:t>		</a:t>
            </a:r>
            <a:r>
              <a:rPr lang="sv-SE" sz="2000" kern="0" dirty="0">
                <a:solidFill>
                  <a:srgbClr val="000000"/>
                </a:solidFill>
              </a:rPr>
              <a:t>Judar 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	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940.27</a:t>
            </a:r>
            <a:r>
              <a:rPr lang="sv-SE" sz="2000" b="1" kern="0" dirty="0">
                <a:solidFill>
                  <a:srgbClr val="7030A0"/>
                </a:solidFill>
              </a:rPr>
              <a:t>45</a:t>
            </a:r>
            <a:r>
              <a:rPr lang="sv-SE" sz="2000" b="1" kern="0" dirty="0">
                <a:solidFill>
                  <a:srgbClr val="B9CB00"/>
                </a:solidFill>
              </a:rPr>
              <a:t>	</a:t>
            </a:r>
            <a:r>
              <a:rPr lang="en-US" sz="2000" b="1" kern="0" dirty="0" smtClean="0">
                <a:solidFill>
                  <a:srgbClr val="000000"/>
                </a:solidFill>
              </a:rPr>
              <a:t>Naval </a:t>
            </a:r>
            <a:r>
              <a:rPr lang="en-US" sz="2000" b="1" kern="0" dirty="0">
                <a:solidFill>
                  <a:srgbClr val="000000"/>
                </a:solidFill>
              </a:rPr>
              <a:t>operations in the Napoleonic Wars </a:t>
            </a:r>
            <a:r>
              <a:rPr lang="sv-SE" sz="2000" i="1" kern="0" dirty="0">
                <a:solidFill>
                  <a:srgbClr val="000000"/>
                </a:solidFill>
              </a:rPr>
              <a:t>	</a:t>
            </a:r>
            <a:endParaRPr lang="sv-SE" sz="2000" kern="0" dirty="0">
              <a:solidFill>
                <a:srgbClr val="000000"/>
              </a:solidFill>
            </a:endParaRP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940.27 	 </a:t>
            </a:r>
            <a:r>
              <a:rPr lang="sv-SE" sz="2000" kern="0" dirty="0" smtClean="0">
                <a:solidFill>
                  <a:srgbClr val="000000"/>
                </a:solidFill>
              </a:rPr>
              <a:t>	Perioden </a:t>
            </a:r>
            <a:r>
              <a:rPr lang="sv-SE" sz="2000" kern="0" dirty="0">
                <a:solidFill>
                  <a:srgbClr val="000000"/>
                </a:solidFill>
              </a:rPr>
              <a:t>under Franska revolutionen och Napoleon I, 1789-1815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b="1" kern="0" dirty="0">
                <a:solidFill>
                  <a:srgbClr val="7030A0"/>
                </a:solidFill>
              </a:rPr>
              <a:t>45</a:t>
            </a:r>
            <a:r>
              <a:rPr lang="sv-SE" sz="2000" kern="0" dirty="0">
                <a:solidFill>
                  <a:srgbClr val="000000"/>
                </a:solidFill>
              </a:rPr>
              <a:t> 	</a:t>
            </a:r>
            <a:r>
              <a:rPr lang="sv-SE" sz="2000" kern="0" dirty="0" smtClean="0">
                <a:solidFill>
                  <a:srgbClr val="000000"/>
                </a:solidFill>
              </a:rPr>
              <a:t>	Marina </a:t>
            </a:r>
            <a:r>
              <a:rPr lang="sv-SE" sz="2000" kern="0" dirty="0">
                <a:solidFill>
                  <a:srgbClr val="000000"/>
                </a:solidFill>
              </a:rPr>
              <a:t>operationer (från tilläggstabell under 940-990)</a:t>
            </a:r>
          </a:p>
          <a:p>
            <a:pPr>
              <a:buClrTx/>
            </a:pP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906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 smtClean="0"/>
              <a:t>Tabell 5. Etniska och nationella grupper</a:t>
            </a:r>
            <a:endParaRPr lang="sv-SE" sz="3600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48EBC-3F77-438E-9E48-2C601C23EF37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Tx/>
            </a:pPr>
            <a:r>
              <a:rPr lang="sv-SE" dirty="0"/>
              <a:t>Grupper av personer efter etniskt och nationellt ursprung</a:t>
            </a:r>
          </a:p>
          <a:p>
            <a:pPr>
              <a:buClrTx/>
            </a:pPr>
            <a:r>
              <a:rPr lang="sv-SE" dirty="0"/>
              <a:t>Tillfogas genom  T1--089 och genom anvisningar i tabeller och schemat</a:t>
            </a:r>
          </a:p>
          <a:p>
            <a:pPr>
              <a:buClrTx/>
            </a:pPr>
            <a:endParaRPr lang="sv-SE" dirty="0"/>
          </a:p>
          <a:p>
            <a:pPr>
              <a:buClrTx/>
            </a:pPr>
            <a:r>
              <a:rPr lang="sv-SE" dirty="0"/>
              <a:t>Rasgrupper nämns i samband med ett par större etniska grupper, t.ex. klassificeras svarta av afrikanskt ursprung under T5--96 Afrikaner och folk av afrikanskt ursprung</a:t>
            </a:r>
            <a:br>
              <a:rPr lang="sv-SE" dirty="0"/>
            </a:br>
            <a:endParaRPr lang="sv-SE" dirty="0"/>
          </a:p>
          <a:p>
            <a:pPr>
              <a:buClrTx/>
            </a:pPr>
            <a:r>
              <a:rPr lang="sv-SE" dirty="0"/>
              <a:t>Om inget annat anges föredra etnicitet framför </a:t>
            </a:r>
            <a:r>
              <a:rPr lang="sv-SE" dirty="0" smtClean="0"/>
              <a:t>nationalitet</a:t>
            </a:r>
            <a:br>
              <a:rPr lang="sv-SE" dirty="0" smtClean="0"/>
            </a:br>
            <a:endParaRPr lang="sv-SE" dirty="0"/>
          </a:p>
          <a:p>
            <a:pPr marL="0" indent="0">
              <a:buClrTx/>
              <a:buNone/>
            </a:pPr>
            <a:r>
              <a:rPr lang="sv-SE" dirty="0" smtClean="0">
                <a:hlinkClick r:id="rId2"/>
              </a:rPr>
              <a:t>Tabell 5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140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Tabell 5 via tabell 1</a:t>
            </a:r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738.</a:t>
            </a:r>
            <a:r>
              <a:rPr lang="sv-SE" sz="2000" b="1" kern="0" dirty="0">
                <a:solidFill>
                  <a:srgbClr val="0070C0"/>
                </a:solidFill>
              </a:rPr>
              <a:t>089</a:t>
            </a:r>
            <a:r>
              <a:rPr lang="sv-SE" sz="2000" b="1" kern="0" dirty="0">
                <a:solidFill>
                  <a:srgbClr val="00B050"/>
                </a:solidFill>
              </a:rPr>
              <a:t>924</a:t>
            </a:r>
            <a:r>
              <a:rPr lang="sv-SE" sz="2000" kern="0" dirty="0">
                <a:solidFill>
                  <a:srgbClr val="000000"/>
                </a:solidFill>
              </a:rPr>
              <a:t>  </a:t>
            </a:r>
            <a:r>
              <a:rPr lang="sv-SE" sz="2000" b="1" kern="0" dirty="0">
                <a:solidFill>
                  <a:srgbClr val="000000"/>
                </a:solidFill>
              </a:rPr>
              <a:t>Keramisk konst av judar</a:t>
            </a:r>
            <a:r>
              <a:rPr lang="sv-SE" sz="2000" i="1" kern="0" dirty="0">
                <a:solidFill>
                  <a:srgbClr val="000000"/>
                </a:solidFill>
              </a:rPr>
              <a:t/>
            </a:r>
            <a:br>
              <a:rPr lang="sv-SE" sz="2000" i="1" kern="0" dirty="0">
                <a:solidFill>
                  <a:srgbClr val="000000"/>
                </a:solidFill>
              </a:rPr>
            </a:br>
            <a:endParaRPr lang="sv-SE" sz="2000" i="1" kern="0" dirty="0">
              <a:solidFill>
                <a:srgbClr val="000000"/>
              </a:solidFill>
            </a:endParaRP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738</a:t>
            </a:r>
            <a:r>
              <a:rPr lang="sv-SE" sz="2000" i="1" kern="0" dirty="0">
                <a:solidFill>
                  <a:srgbClr val="000000"/>
                </a:solidFill>
              </a:rPr>
              <a:t>		</a:t>
            </a:r>
            <a:r>
              <a:rPr lang="sv-SE" sz="2000" kern="0" dirty="0">
                <a:solidFill>
                  <a:srgbClr val="000000"/>
                </a:solidFill>
              </a:rPr>
              <a:t>Keramisk konst</a:t>
            </a: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T1—</a:t>
            </a:r>
            <a:r>
              <a:rPr lang="sv-SE" sz="2000" b="1" kern="0" dirty="0">
                <a:solidFill>
                  <a:srgbClr val="0070C0"/>
                </a:solidFill>
              </a:rPr>
              <a:t>089	</a:t>
            </a:r>
            <a:r>
              <a:rPr lang="sv-SE" sz="2000" kern="0" dirty="0">
                <a:solidFill>
                  <a:srgbClr val="000000"/>
                </a:solidFill>
              </a:rPr>
              <a:t>Etniska och nationella grupper</a:t>
            </a:r>
            <a:endParaRPr lang="sv-SE" sz="2000" b="1" kern="0" dirty="0">
              <a:solidFill>
                <a:srgbClr val="0070C0"/>
              </a:solidFill>
            </a:endParaRP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T5—</a:t>
            </a:r>
            <a:r>
              <a:rPr lang="sv-SE" sz="2000" b="1" kern="0" dirty="0">
                <a:solidFill>
                  <a:srgbClr val="00B050"/>
                </a:solidFill>
              </a:rPr>
              <a:t>924	</a:t>
            </a:r>
            <a:r>
              <a:rPr lang="sv-SE" sz="2000" kern="0" dirty="0">
                <a:solidFill>
                  <a:srgbClr val="000000"/>
                </a:solidFill>
              </a:rPr>
              <a:t>Judar</a:t>
            </a:r>
          </a:p>
          <a:p>
            <a:pPr>
              <a:buClrTx/>
            </a:pPr>
            <a:endParaRPr lang="sv-SE" dirty="0"/>
          </a:p>
        </p:txBody>
      </p:sp>
      <p:pic>
        <p:nvPicPr>
          <p:cNvPr id="5" name="Platshållare för innehåll 4" descr="Keramik med hebrisk skrift.&#10;&#10;https://img0.etsystatic.com/017/0/8569716/il_340x270.503340864_rbow.jpg&#10;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989" y="1551008"/>
            <a:ext cx="2906402" cy="2913114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71B2-EA54-421C-B9E7-8FCAA76BEC77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2336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Tabell 5 och standardindelningar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86957-D04C-4680-802E-847651790E99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När T5 läggs direkt till ett basnummer kan man lägga till </a:t>
            </a:r>
            <a:r>
              <a:rPr lang="sv-SE" sz="2000" b="1" kern="0" dirty="0">
                <a:solidFill>
                  <a:srgbClr val="000000"/>
                </a:solidFill>
              </a:rPr>
              <a:t>hela T1</a:t>
            </a:r>
          </a:p>
          <a:p>
            <a:pPr marL="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endParaRPr lang="sv-SE" sz="2000" kern="0" dirty="0">
              <a:solidFill>
                <a:srgbClr val="000000"/>
              </a:solidFill>
            </a:endParaRPr>
          </a:p>
          <a:p>
            <a:pPr marL="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När T5 läggs efter T1—089 finns kan man inte lägga till T1 igen</a:t>
            </a:r>
            <a:br>
              <a:rPr lang="sv-SE" sz="2000" kern="0" dirty="0">
                <a:solidFill>
                  <a:srgbClr val="000000"/>
                </a:solidFill>
              </a:rPr>
            </a:br>
            <a:endParaRPr lang="sv-SE" sz="2000" kern="0" dirty="0">
              <a:solidFill>
                <a:srgbClr val="000000"/>
              </a:solidFill>
            </a:endParaRPr>
          </a:p>
          <a:p>
            <a:pPr marL="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endParaRPr lang="sv-SE" sz="2000" kern="0" dirty="0">
              <a:solidFill>
                <a:srgbClr val="000000"/>
              </a:solidFill>
            </a:endParaRPr>
          </a:p>
          <a:p>
            <a:pPr marL="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738.</a:t>
            </a:r>
            <a:r>
              <a:rPr lang="sv-SE" sz="2000" b="1" kern="0" dirty="0">
                <a:solidFill>
                  <a:srgbClr val="0070C0"/>
                </a:solidFill>
              </a:rPr>
              <a:t>089</a:t>
            </a:r>
            <a:r>
              <a:rPr lang="sv-SE" sz="2000" b="1" kern="0" dirty="0">
                <a:solidFill>
                  <a:srgbClr val="00B050"/>
                </a:solidFill>
              </a:rPr>
              <a:t>924</a:t>
            </a:r>
            <a:r>
              <a:rPr lang="sv-SE" sz="2000" kern="0" dirty="0">
                <a:solidFill>
                  <a:srgbClr val="000000"/>
                </a:solidFill>
              </a:rPr>
              <a:t>  </a:t>
            </a:r>
            <a:r>
              <a:rPr lang="sv-SE" sz="2000" b="1" kern="0" dirty="0">
                <a:solidFill>
                  <a:srgbClr val="000000"/>
                </a:solidFill>
              </a:rPr>
              <a:t>Keramisk konst av judar (utställningskatalog)</a:t>
            </a:r>
          </a:p>
          <a:p>
            <a:pPr marL="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endParaRPr lang="sv-SE" sz="2000" i="1" kern="0" dirty="0">
              <a:solidFill>
                <a:srgbClr val="000000"/>
              </a:solidFill>
            </a:endParaRPr>
          </a:p>
          <a:p>
            <a:pPr marL="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i="1" kern="0" dirty="0">
                <a:solidFill>
                  <a:srgbClr val="000000"/>
                </a:solidFill>
              </a:rPr>
              <a:t>Inte tillägg av T1—</a:t>
            </a:r>
            <a:r>
              <a:rPr lang="sv-SE" sz="2000" b="1" i="1" kern="0" dirty="0">
                <a:solidFill>
                  <a:srgbClr val="0070C0"/>
                </a:solidFill>
              </a:rPr>
              <a:t>074</a:t>
            </a:r>
            <a:r>
              <a:rPr lang="sv-SE" sz="2000" i="1" kern="0" dirty="0">
                <a:solidFill>
                  <a:srgbClr val="000000"/>
                </a:solidFill>
              </a:rPr>
              <a:t> </a:t>
            </a:r>
            <a:endParaRPr lang="sv-SE" sz="2000" kern="0" dirty="0">
              <a:solidFill>
                <a:srgbClr val="000000"/>
              </a:solidFill>
            </a:endParaRP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7863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Tabell 5 –  etniska grupper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B238-44C6-4758-9B24-DD06C105E9A1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-1588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b="1" kern="0" dirty="0">
                <a:solidFill>
                  <a:srgbClr val="000000"/>
                </a:solidFill>
              </a:rPr>
              <a:t>305.8</a:t>
            </a:r>
            <a:r>
              <a:rPr lang="sv-SE" sz="2000" b="1" kern="0" dirty="0">
                <a:solidFill>
                  <a:srgbClr val="00B050"/>
                </a:solidFill>
              </a:rPr>
              <a:t>924</a:t>
            </a:r>
            <a:r>
              <a:rPr lang="sv-SE" sz="2000" b="1" kern="0" dirty="0">
                <a:solidFill>
                  <a:srgbClr val="000000">
                    <a:lumMod val="85000"/>
                    <a:lumOff val="15000"/>
                  </a:srgbClr>
                </a:solidFill>
              </a:rPr>
              <a:t>0</a:t>
            </a:r>
            <a:r>
              <a:rPr lang="sv-SE" sz="2000" b="1" kern="0" dirty="0">
                <a:solidFill>
                  <a:srgbClr val="FF0000"/>
                </a:solidFill>
              </a:rPr>
              <a:t>485</a:t>
            </a:r>
            <a:r>
              <a:rPr lang="sv-SE" sz="2000" b="1" kern="0" dirty="0">
                <a:solidFill>
                  <a:srgbClr val="F29400"/>
                </a:solidFill>
              </a:rPr>
              <a:t> 	</a:t>
            </a:r>
            <a:r>
              <a:rPr lang="sv-SE" sz="2000" b="1" kern="0" dirty="0">
                <a:solidFill>
                  <a:srgbClr val="000000"/>
                </a:solidFill>
              </a:rPr>
              <a:t>Judar i Sverige (sociologi)</a:t>
            </a:r>
          </a:p>
          <a:p>
            <a:pPr marL="180975" lvl="0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sv-SE" sz="2000" kern="0" dirty="0">
              <a:solidFill>
                <a:srgbClr val="000000"/>
              </a:solidFill>
            </a:endParaRP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305.81-305.89	Särskilda etniska och nationella 	grupper</a:t>
            </a: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Tillfoga till basnummer 305.8 notation T5--1-T5--9 från tabell 5</a:t>
            </a:r>
            <a:br>
              <a:rPr lang="sv-SE" sz="2000" kern="0" dirty="0">
                <a:solidFill>
                  <a:srgbClr val="000000"/>
                </a:solidFill>
              </a:rPr>
            </a:br>
            <a:endParaRPr lang="sv-SE" sz="2000" kern="0" dirty="0">
              <a:solidFill>
                <a:srgbClr val="000000"/>
              </a:solidFill>
            </a:endParaRPr>
          </a:p>
          <a:p>
            <a:pPr marL="0" lvl="0" indent="-1588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T5--</a:t>
            </a:r>
            <a:r>
              <a:rPr lang="sv-SE" sz="2000" b="1" kern="0" dirty="0">
                <a:solidFill>
                  <a:srgbClr val="00B050"/>
                </a:solidFill>
              </a:rPr>
              <a:t>924</a:t>
            </a:r>
            <a:r>
              <a:rPr lang="sv-SE" sz="2000" kern="0" dirty="0">
                <a:solidFill>
                  <a:srgbClr val="00B050"/>
                </a:solidFill>
              </a:rPr>
              <a:t>		</a:t>
            </a:r>
            <a:r>
              <a:rPr lang="sv-SE" sz="2000" kern="0" dirty="0">
                <a:solidFill>
                  <a:srgbClr val="000000"/>
                </a:solidFill>
              </a:rPr>
              <a:t>Judar</a:t>
            </a:r>
          </a:p>
          <a:p>
            <a:pPr marL="0" lvl="0" indent="-1588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b="1" kern="0" dirty="0">
                <a:solidFill>
                  <a:srgbClr val="000000">
                    <a:lumMod val="85000"/>
                    <a:lumOff val="15000"/>
                  </a:srgbClr>
                </a:solidFill>
              </a:rPr>
              <a:t>0</a:t>
            </a:r>
            <a:r>
              <a:rPr lang="sv-SE" sz="2000" kern="0" dirty="0">
                <a:solidFill>
                  <a:srgbClr val="000000">
                    <a:lumMod val="85000"/>
                    <a:lumOff val="15000"/>
                  </a:srgbClr>
                </a:solidFill>
              </a:rPr>
              <a:t>		</a:t>
            </a:r>
            <a:r>
              <a:rPr lang="sv-SE" sz="2000" i="1" kern="0" dirty="0">
                <a:solidFill>
                  <a:srgbClr val="000000">
                    <a:lumMod val="85000"/>
                    <a:lumOff val="15000"/>
                  </a:srgbClr>
                </a:solidFill>
              </a:rPr>
              <a:t>Fasettindikator - Anvisning vid T5 om att land kan </a:t>
            </a:r>
            <a:r>
              <a:rPr lang="sv-SE" sz="2000" i="1" kern="0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läggas </a:t>
            </a:r>
            <a:r>
              <a:rPr lang="sv-SE" sz="2000" i="1" kern="0" dirty="0">
                <a:solidFill>
                  <a:srgbClr val="000000">
                    <a:lumMod val="85000"/>
                    <a:lumOff val="15000"/>
                  </a:srgbClr>
                </a:solidFill>
              </a:rPr>
              <a:t>till efter 0</a:t>
            </a:r>
          </a:p>
          <a:p>
            <a:pPr marL="0" lvl="0" indent="-1588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T2--</a:t>
            </a:r>
            <a:r>
              <a:rPr lang="sv-SE" sz="2000" b="1" kern="0" dirty="0">
                <a:solidFill>
                  <a:srgbClr val="FF0000"/>
                </a:solidFill>
              </a:rPr>
              <a:t>485	</a:t>
            </a:r>
            <a:r>
              <a:rPr lang="sv-SE" sz="2000" kern="0" dirty="0">
                <a:solidFill>
                  <a:srgbClr val="FF0000"/>
                </a:solidFill>
              </a:rPr>
              <a:t>	</a:t>
            </a:r>
            <a:r>
              <a:rPr lang="sv-SE" sz="2000" kern="0" dirty="0">
                <a:solidFill>
                  <a:srgbClr val="000000"/>
                </a:solidFill>
              </a:rPr>
              <a:t>Sverige</a:t>
            </a:r>
          </a:p>
          <a:p>
            <a:pPr>
              <a:buClrTx/>
            </a:pP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1644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Tabell 5 - gruppers historia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-1588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305.8</a:t>
            </a:r>
            <a:r>
              <a:rPr lang="sv-SE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924</a:t>
            </a:r>
            <a:r>
              <a:rPr lang="sv-SE" sz="20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sv-SE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485</a:t>
            </a:r>
            <a:r>
              <a:rPr lang="sv-SE" sz="2000" b="1" kern="0" dirty="0">
                <a:solidFill>
                  <a:srgbClr val="F29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Judar i Sverige (sociologi)</a:t>
            </a:r>
            <a:r>
              <a:rPr lang="sv-SE" sz="2400" kern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sv-SE" sz="2400" kern="0" dirty="0">
                <a:solidFill>
                  <a:srgbClr val="000000"/>
                </a:solidFill>
                <a:latin typeface="Calibri" pitchFamily="34" charset="0"/>
              </a:rPr>
            </a:br>
            <a:endParaRPr lang="sv-SE" sz="2400" kern="0" dirty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-1588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Jämför</a:t>
            </a:r>
            <a:r>
              <a:rPr lang="sv-SE" sz="2400" kern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sv-SE" sz="2400" kern="0" dirty="0">
                <a:solidFill>
                  <a:srgbClr val="000000"/>
                </a:solidFill>
                <a:latin typeface="Calibri" pitchFamily="34" charset="0"/>
              </a:rPr>
            </a:br>
            <a:endParaRPr lang="sv-SE" sz="2400" kern="0" dirty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-1588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948.5</a:t>
            </a:r>
            <a:r>
              <a:rPr lang="sv-SE" sz="2000" b="1" kern="0" dirty="0">
                <a:solidFill>
                  <a:srgbClr val="73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004</a:t>
            </a:r>
            <a:r>
              <a:rPr lang="sv-SE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924 </a:t>
            </a:r>
            <a:r>
              <a:rPr lang="sv-SE" sz="2000" b="1" kern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v-SE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Judarnas historia i Sverige</a:t>
            </a:r>
          </a:p>
          <a:p>
            <a:pPr>
              <a:buClrTx/>
            </a:pPr>
            <a:endParaRPr lang="sv-SE" dirty="0"/>
          </a:p>
        </p:txBody>
      </p:sp>
      <p:pic>
        <p:nvPicPr>
          <p:cNvPr id="8" name="Platshållare för innehåll 7" descr=" Jacob Marcus, en av de första judarna som fick bo i Sverige.&#10;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015" y="2095500"/>
            <a:ext cx="2143645" cy="2494048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3D297-4F2B-4877-8A30-B63404B32BAD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7859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Manualanvisning ger vägledning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0F68-888A-4FBC-B55D-2FD0A27164D4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306 vs. 305, 909, 930-990 Grupper av personer vs kultur och sociala institutioner vs </a:t>
            </a:r>
            <a:r>
              <a:rPr lang="sv-SE" b="1" dirty="0" smtClean="0"/>
              <a:t>historia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Använd</a:t>
            </a:r>
            <a:r>
              <a:rPr lang="sv-SE" dirty="0"/>
              <a:t> </a:t>
            </a:r>
            <a:r>
              <a:rPr lang="sv-SE" dirty="0">
                <a:hlinkClick r:id="rId2" tooltip="Grupper"/>
              </a:rPr>
              <a:t>305</a:t>
            </a:r>
            <a:r>
              <a:rPr lang="sv-SE" dirty="0"/>
              <a:t> för grupper av personer, t.ex., kvinnor som en social kategori </a:t>
            </a:r>
            <a:r>
              <a:rPr lang="sv-SE" dirty="0">
                <a:hlinkClick r:id="rId3" tooltip="Kvinnor"/>
              </a:rPr>
              <a:t>305.4</a:t>
            </a:r>
            <a:r>
              <a:rPr lang="sv-SE" dirty="0"/>
              <a:t>. Använd </a:t>
            </a:r>
            <a:r>
              <a:rPr lang="sv-SE" dirty="0">
                <a:hlinkClick r:id="rId4" tooltip="Kulturella och sociala institutioner"/>
              </a:rPr>
              <a:t>306</a:t>
            </a:r>
            <a:r>
              <a:rPr lang="sv-SE" dirty="0"/>
              <a:t> för sociala institutioner, t.ex. familj </a:t>
            </a:r>
            <a:r>
              <a:rPr lang="sv-SE" dirty="0">
                <a:hlinkClick r:id="rId5" tooltip="Familj"/>
              </a:rPr>
              <a:t>306.85</a:t>
            </a:r>
            <a:r>
              <a:rPr lang="sv-SE" dirty="0"/>
              <a:t>. Använd numret för den sociala institutionen under </a:t>
            </a:r>
            <a:r>
              <a:rPr lang="sv-SE" dirty="0">
                <a:hlinkClick r:id="rId4" tooltip="Kulturella och sociala institutioner"/>
              </a:rPr>
              <a:t>306</a:t>
            </a:r>
            <a:r>
              <a:rPr lang="sv-SE" dirty="0"/>
              <a:t>, plus notation </a:t>
            </a:r>
            <a:r>
              <a:rPr lang="sv-SE" dirty="0">
                <a:hlinkClick r:id="rId6" tooltip="Grupper"/>
              </a:rPr>
              <a:t>T1--08</a:t>
            </a:r>
            <a:r>
              <a:rPr lang="sv-SE" dirty="0"/>
              <a:t> från tabell 1, för en särskild grupps roll i den särskilda sociala institutionen i samhället, t.ex. kvinnor i familjen 306.85082</a:t>
            </a:r>
          </a:p>
          <a:p>
            <a:r>
              <a:rPr lang="sv-SE" dirty="0"/>
              <a:t>Använd </a:t>
            </a:r>
            <a:r>
              <a:rPr lang="sv-SE" dirty="0">
                <a:hlinkClick r:id="rId7" tooltip="Världshistoria"/>
              </a:rPr>
              <a:t>909</a:t>
            </a:r>
            <a:r>
              <a:rPr lang="sv-SE" dirty="0"/>
              <a:t> och </a:t>
            </a:r>
            <a:r>
              <a:rPr lang="sv-SE" dirty="0">
                <a:hlinkClick r:id="rId8" tooltip="Historia gällande särskilda världsdelar, länder, orter; utomjordiska världar"/>
              </a:rPr>
              <a:t>930-990</a:t>
            </a:r>
            <a:r>
              <a:rPr lang="sv-SE" dirty="0"/>
              <a:t> för grupper av personers roll i historien, och för berättelser om stora händelser som skapar historia. Använd särskilt </a:t>
            </a:r>
            <a:r>
              <a:rPr lang="sv-SE" dirty="0">
                <a:hlinkClick r:id="rId7" tooltip="Världshistoria"/>
              </a:rPr>
              <a:t>909</a:t>
            </a:r>
            <a:r>
              <a:rPr lang="sv-SE" dirty="0"/>
              <a:t> och </a:t>
            </a:r>
            <a:r>
              <a:rPr lang="sv-SE" dirty="0">
                <a:hlinkClick r:id="rId8" tooltip="Historia gällande särskilda världsdelar, länder, orter; utomjordiska världar"/>
              </a:rPr>
              <a:t>930-990</a:t>
            </a:r>
            <a:r>
              <a:rPr lang="sv-SE" dirty="0"/>
              <a:t> för etniska och nationella gruppers historia.</a:t>
            </a:r>
          </a:p>
          <a:p>
            <a:r>
              <a:rPr lang="sv-SE" dirty="0"/>
              <a:t>Vid tveksamhet, föredra följande ordning: </a:t>
            </a:r>
            <a:r>
              <a:rPr lang="sv-SE" dirty="0">
                <a:hlinkClick r:id="rId4" tooltip="Kulturella och sociala institutioner"/>
              </a:rPr>
              <a:t>306</a:t>
            </a:r>
            <a:r>
              <a:rPr lang="sv-SE" dirty="0"/>
              <a:t>, </a:t>
            </a:r>
            <a:r>
              <a:rPr lang="sv-SE" dirty="0">
                <a:hlinkClick r:id="rId2" tooltip="Grupper"/>
              </a:rPr>
              <a:t>305</a:t>
            </a:r>
            <a:r>
              <a:rPr lang="sv-SE" dirty="0"/>
              <a:t>, </a:t>
            </a:r>
            <a:r>
              <a:rPr lang="sv-SE" dirty="0">
                <a:hlinkClick r:id="rId7" tooltip="Världshistoria"/>
              </a:rPr>
              <a:t>909</a:t>
            </a:r>
            <a:r>
              <a:rPr lang="sv-SE" dirty="0"/>
              <a:t>, </a:t>
            </a:r>
            <a:r>
              <a:rPr lang="sv-SE" dirty="0">
                <a:hlinkClick r:id="rId8" tooltip="Historia gällande särskilda världsdelar, länder, orter; utomjordiska världar"/>
              </a:rPr>
              <a:t>930-990</a:t>
            </a:r>
            <a:r>
              <a:rPr lang="sv-SE" dirty="0"/>
              <a:t>.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47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Tabell 5  och 930-990 - exempel 1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0963E-E647-4294-898B-EBC26F2D8850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i="1" kern="0" dirty="0">
                <a:solidFill>
                  <a:srgbClr val="FF7600"/>
                </a:solidFill>
              </a:rPr>
              <a:t> </a:t>
            </a:r>
            <a:r>
              <a:rPr lang="sv-SE" sz="2000" kern="0" dirty="0" smtClean="0">
                <a:solidFill>
                  <a:srgbClr val="000000"/>
                </a:solidFill>
              </a:rPr>
              <a:t>971.1</a:t>
            </a:r>
            <a:r>
              <a:rPr lang="sv-SE" sz="2000" b="1" kern="0" dirty="0" smtClean="0">
                <a:solidFill>
                  <a:srgbClr val="73338D"/>
                </a:solidFill>
              </a:rPr>
              <a:t>004</a:t>
            </a:r>
            <a:r>
              <a:rPr lang="sv-SE" sz="2000" b="1" kern="0" dirty="0" smtClean="0">
                <a:solidFill>
                  <a:srgbClr val="00B050"/>
                </a:solidFill>
              </a:rPr>
              <a:t>31     </a:t>
            </a:r>
            <a:r>
              <a:rPr lang="en-US" sz="2000" b="1" kern="0" dirty="0" smtClean="0">
                <a:solidFill>
                  <a:srgbClr val="000000"/>
                </a:solidFill>
              </a:rPr>
              <a:t>History </a:t>
            </a:r>
            <a:r>
              <a:rPr lang="en-US" sz="2000" b="1" kern="0" dirty="0">
                <a:solidFill>
                  <a:srgbClr val="000000"/>
                </a:solidFill>
              </a:rPr>
              <a:t>of the Germans in British Columbia</a:t>
            </a:r>
            <a:endParaRPr lang="sv-SE" sz="2000" b="1" kern="0" dirty="0">
              <a:solidFill>
                <a:srgbClr val="FF7600"/>
              </a:solidFill>
            </a:endParaRP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•"/>
            </a:pPr>
            <a:endParaRPr lang="sv-SE" sz="2000" b="1" kern="0" dirty="0">
              <a:solidFill>
                <a:srgbClr val="FF7600"/>
              </a:solidFill>
            </a:endParaRP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	971.1		British Columbia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	</a:t>
            </a:r>
            <a:r>
              <a:rPr lang="sv-SE" sz="2000" b="1" kern="0" dirty="0">
                <a:solidFill>
                  <a:srgbClr val="73338D"/>
                </a:solidFill>
              </a:rPr>
              <a:t>004</a:t>
            </a:r>
            <a:r>
              <a:rPr lang="sv-SE" sz="2000" kern="0" dirty="0">
                <a:solidFill>
                  <a:srgbClr val="000000"/>
                </a:solidFill>
              </a:rPr>
              <a:t>		Etniska och nationella </a:t>
            </a:r>
            <a:r>
              <a:rPr lang="sv-SE" sz="2000" kern="0" dirty="0" smtClean="0">
                <a:solidFill>
                  <a:srgbClr val="000000"/>
                </a:solidFill>
              </a:rPr>
              <a:t>grupper (tilläggstabell </a:t>
            </a:r>
            <a:r>
              <a:rPr lang="sv-SE" sz="2000" kern="0" dirty="0">
                <a:solidFill>
                  <a:srgbClr val="000000"/>
                </a:solidFill>
              </a:rPr>
              <a:t>under 930-990)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	T5--</a:t>
            </a:r>
            <a:r>
              <a:rPr lang="sv-SE" sz="2000" b="1" kern="0" dirty="0">
                <a:solidFill>
                  <a:srgbClr val="00B050"/>
                </a:solidFill>
              </a:rPr>
              <a:t>31</a:t>
            </a:r>
            <a:r>
              <a:rPr lang="sv-SE" sz="2000" kern="0" dirty="0">
                <a:solidFill>
                  <a:srgbClr val="000000"/>
                </a:solidFill>
              </a:rPr>
              <a:t>	Tyskar </a:t>
            </a:r>
          </a:p>
          <a:p>
            <a:pPr>
              <a:buClrTx/>
            </a:pP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7182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Tabell 5 och 930-990 - exempel 2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1A574-5D30-4B10-A5C0-DFEDDF5E4B8A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38125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i="1" kern="0" dirty="0">
                <a:solidFill>
                  <a:srgbClr val="000000"/>
                </a:solidFill>
              </a:rPr>
              <a:t> </a:t>
            </a:r>
            <a:r>
              <a:rPr lang="sv-SE" sz="2000" kern="0" dirty="0" smtClean="0">
                <a:solidFill>
                  <a:srgbClr val="000000"/>
                </a:solidFill>
              </a:rPr>
              <a:t>971.1</a:t>
            </a:r>
            <a:r>
              <a:rPr lang="sv-SE" sz="2000" b="1" kern="0" dirty="0" smtClean="0">
                <a:solidFill>
                  <a:srgbClr val="FF0000"/>
                </a:solidFill>
              </a:rPr>
              <a:t>33</a:t>
            </a:r>
            <a:r>
              <a:rPr lang="sv-SE" sz="2000" b="1" kern="0" dirty="0" smtClean="0">
                <a:solidFill>
                  <a:srgbClr val="73338D"/>
                </a:solidFill>
              </a:rPr>
              <a:t>004</a:t>
            </a:r>
            <a:r>
              <a:rPr lang="sv-SE" sz="2000" b="1" kern="0" dirty="0" smtClean="0">
                <a:solidFill>
                  <a:srgbClr val="00B050"/>
                </a:solidFill>
              </a:rPr>
              <a:t>31	</a:t>
            </a:r>
            <a:r>
              <a:rPr lang="en-US" sz="2000" b="1" kern="0" dirty="0" smtClean="0">
                <a:solidFill>
                  <a:srgbClr val="000000"/>
                </a:solidFill>
              </a:rPr>
              <a:t>History </a:t>
            </a:r>
            <a:r>
              <a:rPr lang="en-US" sz="2000" b="1" kern="0" dirty="0">
                <a:solidFill>
                  <a:srgbClr val="000000"/>
                </a:solidFill>
              </a:rPr>
              <a:t>of the Germans in Vancouver, British Columbia </a:t>
            </a:r>
            <a:endParaRPr lang="sv-SE" sz="2000" b="1" kern="0" dirty="0">
              <a:solidFill>
                <a:srgbClr val="000000"/>
              </a:solidFill>
            </a:endParaRP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•"/>
            </a:pPr>
            <a:endParaRPr lang="sv-SE" sz="2000" kern="0" dirty="0">
              <a:solidFill>
                <a:srgbClr val="FF7600"/>
              </a:solidFill>
            </a:endParaRP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	971.1</a:t>
            </a:r>
            <a:r>
              <a:rPr lang="sv-SE" sz="2000" b="1" kern="0" dirty="0">
                <a:solidFill>
                  <a:srgbClr val="000000"/>
                </a:solidFill>
              </a:rPr>
              <a:t>	</a:t>
            </a:r>
            <a:r>
              <a:rPr lang="sv-SE" sz="2000" kern="0" dirty="0">
                <a:solidFill>
                  <a:srgbClr val="000000"/>
                </a:solidFill>
              </a:rPr>
              <a:t>	British Columbia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	T2-</a:t>
            </a:r>
            <a:r>
              <a:rPr lang="sv-SE" sz="2000" b="1" kern="0" dirty="0">
                <a:solidFill>
                  <a:srgbClr val="FF0000"/>
                </a:solidFill>
              </a:rPr>
              <a:t>33</a:t>
            </a:r>
            <a:r>
              <a:rPr lang="sv-SE" sz="2000" kern="0" dirty="0">
                <a:solidFill>
                  <a:srgbClr val="000000"/>
                </a:solidFill>
              </a:rPr>
              <a:t>		Vancouver (T2—711</a:t>
            </a:r>
            <a:r>
              <a:rPr lang="sv-SE" sz="2000" b="1" kern="0" dirty="0">
                <a:solidFill>
                  <a:srgbClr val="FF0000"/>
                </a:solidFill>
              </a:rPr>
              <a:t>33</a:t>
            </a:r>
            <a:r>
              <a:rPr lang="sv-SE" sz="2000" kern="0" dirty="0">
                <a:solidFill>
                  <a:srgbClr val="000000"/>
                </a:solidFill>
              </a:rPr>
              <a:t>)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73338D"/>
                </a:solidFill>
              </a:rPr>
              <a:t>	</a:t>
            </a:r>
            <a:r>
              <a:rPr lang="sv-SE" sz="2000" b="1" kern="0" dirty="0">
                <a:solidFill>
                  <a:srgbClr val="73338D"/>
                </a:solidFill>
              </a:rPr>
              <a:t>004</a:t>
            </a:r>
            <a:r>
              <a:rPr lang="sv-SE" sz="2000" kern="0" dirty="0">
                <a:solidFill>
                  <a:srgbClr val="000000"/>
                </a:solidFill>
              </a:rPr>
              <a:t>		 Etniska och nationella </a:t>
            </a:r>
            <a:r>
              <a:rPr lang="sv-SE" sz="2000" kern="0" dirty="0" smtClean="0">
                <a:solidFill>
                  <a:srgbClr val="000000"/>
                </a:solidFill>
              </a:rPr>
              <a:t>grupper </a:t>
            </a:r>
            <a:r>
              <a:rPr lang="sv-SE" sz="2000" i="1" kern="0" dirty="0" smtClean="0">
                <a:solidFill>
                  <a:srgbClr val="000000"/>
                </a:solidFill>
              </a:rPr>
              <a:t>(tilläggstabell </a:t>
            </a:r>
            <a:r>
              <a:rPr lang="sv-SE" sz="2000" i="1" kern="0" dirty="0">
                <a:solidFill>
                  <a:srgbClr val="000000"/>
                </a:solidFill>
              </a:rPr>
              <a:t>under 930-990) 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	T5--</a:t>
            </a:r>
            <a:r>
              <a:rPr lang="sv-SE" sz="2000" b="1" kern="0" dirty="0">
                <a:solidFill>
                  <a:srgbClr val="00B050"/>
                </a:solidFill>
              </a:rPr>
              <a:t>31</a:t>
            </a:r>
            <a:r>
              <a:rPr lang="sv-SE" sz="2000" kern="0" dirty="0">
                <a:solidFill>
                  <a:srgbClr val="000000"/>
                </a:solidFill>
              </a:rPr>
              <a:t>	Tyskar </a:t>
            </a:r>
          </a:p>
          <a:p>
            <a:pPr>
              <a:buClrTx/>
            </a:pP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219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Tabell 5 och 930-990 - exempel 3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2BB3-23D6-44C4-99C1-DCA1A2C352BE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972.81</a:t>
            </a:r>
            <a:r>
              <a:rPr lang="sv-SE" sz="2000" b="1" kern="0" dirty="0">
                <a:solidFill>
                  <a:srgbClr val="FF0000"/>
                </a:solidFill>
              </a:rPr>
              <a:t>2</a:t>
            </a:r>
            <a:r>
              <a:rPr lang="sv-SE" sz="2000" b="1" kern="0" dirty="0">
                <a:solidFill>
                  <a:srgbClr val="000000"/>
                </a:solidFill>
              </a:rPr>
              <a:t>016 </a:t>
            </a:r>
            <a:r>
              <a:rPr lang="sv-SE" sz="2000" b="1" kern="0" dirty="0" smtClean="0">
                <a:solidFill>
                  <a:srgbClr val="000000"/>
                </a:solidFill>
              </a:rPr>
              <a:t>	</a:t>
            </a:r>
            <a:r>
              <a:rPr lang="en-US" sz="2000" b="1" kern="0" dirty="0" smtClean="0">
                <a:solidFill>
                  <a:srgbClr val="000000"/>
                </a:solidFill>
              </a:rPr>
              <a:t>Archaeology </a:t>
            </a:r>
            <a:r>
              <a:rPr lang="en-US" sz="2000" b="1" kern="0" dirty="0">
                <a:solidFill>
                  <a:srgbClr val="000000"/>
                </a:solidFill>
              </a:rPr>
              <a:t>of the ancient Maya in Petén department, Guatemala </a:t>
            </a:r>
            <a:endParaRPr lang="en-US" sz="2000" b="1" kern="0" dirty="0" smtClean="0">
              <a:solidFill>
                <a:srgbClr val="000000"/>
              </a:solidFill>
            </a:endParaRPr>
          </a:p>
          <a:p>
            <a:pPr marL="0" lvl="0" indent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	</a:t>
            </a:r>
          </a:p>
          <a:p>
            <a:pPr marL="0" lvl="0" indent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972.81 		 Guatemala</a:t>
            </a:r>
          </a:p>
          <a:p>
            <a:pPr marL="0" lvl="0" indent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972.811-972.818 Orter i Guatemala</a:t>
            </a:r>
          </a:p>
          <a:p>
            <a:pPr marL="0" lvl="0" indent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T2--</a:t>
            </a:r>
            <a:r>
              <a:rPr lang="sv-SE" sz="2000" b="1" kern="0" dirty="0">
                <a:solidFill>
                  <a:srgbClr val="FF0000"/>
                </a:solidFill>
              </a:rPr>
              <a:t>2</a:t>
            </a:r>
            <a:r>
              <a:rPr lang="sv-SE" sz="2000" kern="0" dirty="0">
                <a:solidFill>
                  <a:srgbClr val="000000"/>
                </a:solidFill>
              </a:rPr>
              <a:t>		 Departementet Petén (T2—7281</a:t>
            </a:r>
            <a:r>
              <a:rPr lang="sv-SE" sz="2000" b="1" kern="0" dirty="0">
                <a:solidFill>
                  <a:srgbClr val="FF0000"/>
                </a:solidFill>
              </a:rPr>
              <a:t>2</a:t>
            </a:r>
            <a:r>
              <a:rPr lang="sv-SE" sz="2000" kern="0" dirty="0">
                <a:solidFill>
                  <a:srgbClr val="000000"/>
                </a:solidFill>
              </a:rPr>
              <a:t>)</a:t>
            </a:r>
          </a:p>
          <a:p>
            <a:pPr marL="0" lvl="0" indent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b="1" kern="0" dirty="0">
                <a:solidFill>
                  <a:srgbClr val="000000"/>
                </a:solidFill>
              </a:rPr>
              <a:t>016</a:t>
            </a:r>
            <a:r>
              <a:rPr lang="sv-SE" sz="2000" kern="0" dirty="0">
                <a:solidFill>
                  <a:srgbClr val="000000"/>
                </a:solidFill>
              </a:rPr>
              <a:t>		 Mayaperioden, ca. 300-ca. 900 (från </a:t>
            </a:r>
            <a:r>
              <a:rPr lang="sv-SE" sz="2000" kern="0" dirty="0" smtClean="0">
                <a:solidFill>
                  <a:srgbClr val="000000"/>
                </a:solidFill>
              </a:rPr>
              <a:t>972.81016 </a:t>
            </a:r>
            <a:r>
              <a:rPr lang="sv-SE" sz="2000" kern="0" dirty="0">
                <a:solidFill>
                  <a:srgbClr val="000000"/>
                </a:solidFill>
              </a:rPr>
              <a:t>enligt anvisningar under </a:t>
            </a:r>
            <a:r>
              <a:rPr lang="sv-SE" sz="2000" kern="0" dirty="0" smtClean="0">
                <a:solidFill>
                  <a:srgbClr val="000000"/>
                </a:solidFill>
              </a:rPr>
              <a:t>		 01-09 historiska </a:t>
            </a:r>
            <a:r>
              <a:rPr lang="sv-SE" sz="2000" kern="0" dirty="0">
                <a:solidFill>
                  <a:srgbClr val="000000"/>
                </a:solidFill>
              </a:rPr>
              <a:t>perioder under </a:t>
            </a:r>
            <a:r>
              <a:rPr lang="sv-SE" sz="2000" kern="0" dirty="0" smtClean="0">
                <a:solidFill>
                  <a:srgbClr val="000000"/>
                </a:solidFill>
              </a:rPr>
              <a:t>930-990 tilläggstabell)</a:t>
            </a:r>
            <a:br>
              <a:rPr lang="sv-SE" sz="2000" kern="0" dirty="0" smtClean="0">
                <a:solidFill>
                  <a:srgbClr val="000000"/>
                </a:solidFill>
              </a:rPr>
            </a:br>
            <a:endParaRPr lang="sv-SE" sz="2000" kern="0" dirty="0">
              <a:solidFill>
                <a:srgbClr val="000000"/>
              </a:solidFill>
            </a:endParaRPr>
          </a:p>
          <a:p>
            <a:pPr marL="0" lvl="0" indent="0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i="1" kern="0" dirty="0">
                <a:solidFill>
                  <a:srgbClr val="000000"/>
                </a:solidFill>
              </a:rPr>
              <a:t>OBS: Anvisningar i tilläggstabell under 930-990 vid 004 Etniska och nationella grupper: “Klassificera inhemska grupper i förhistorisk tid med perioden”</a:t>
            </a:r>
          </a:p>
          <a:p>
            <a:pPr marL="0" indent="0">
              <a:buClrTx/>
              <a:buNone/>
            </a:pP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931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Tabell 2 Geografiska områden, historiska perioder, biografi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ClrTx/>
            </a:pPr>
            <a:endParaRPr lang="sv-SE" sz="2000" dirty="0" smtClean="0"/>
          </a:p>
          <a:p>
            <a:pPr>
              <a:buClrTx/>
            </a:pPr>
            <a:r>
              <a:rPr lang="sv-S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T2-</a:t>
            </a:r>
            <a:r>
              <a:rPr lang="sv-S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-001-T2—008	Standardindelningar</a:t>
            </a:r>
          </a:p>
          <a:p>
            <a:pPr>
              <a:buClrTx/>
            </a:pPr>
            <a:r>
              <a:rPr lang="sv-S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T2—009		Historia</a:t>
            </a:r>
          </a:p>
          <a:p>
            <a:pPr>
              <a:buClrTx/>
            </a:pPr>
            <a:r>
              <a:rPr lang="sv-S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T2—01- T2—05	Historiska perioder</a:t>
            </a:r>
          </a:p>
          <a:p>
            <a:pPr>
              <a:buClrTx/>
            </a:pPr>
            <a:r>
              <a:rPr lang="sv-SE" sz="2000" b="1" dirty="0"/>
              <a:t>T2—1		</a:t>
            </a:r>
            <a:r>
              <a:rPr lang="sv-SE" sz="2000" b="1" dirty="0" smtClean="0"/>
              <a:t>Områden</a:t>
            </a:r>
            <a:r>
              <a:rPr lang="sv-SE" sz="2000" b="1" dirty="0"/>
              <a:t>, regioner, platser i allmänhet; </a:t>
            </a:r>
            <a:r>
              <a:rPr lang="sv-SE" sz="2000" b="1" dirty="0" smtClean="0"/>
              <a:t>oceaner </a:t>
            </a:r>
            <a:r>
              <a:rPr lang="sv-SE" sz="2000" b="1" dirty="0"/>
              <a:t>och hav</a:t>
            </a:r>
          </a:p>
          <a:p>
            <a:pPr>
              <a:buClrTx/>
            </a:pPr>
            <a:r>
              <a:rPr lang="sv-S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T2—2		</a:t>
            </a:r>
            <a:r>
              <a:rPr lang="sv-S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Biografi</a:t>
            </a:r>
            <a:endParaRPr lang="sv-S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Tx/>
            </a:pPr>
            <a:r>
              <a:rPr lang="sv-SE" sz="2000" b="1" dirty="0"/>
              <a:t>T2—3 - T2—9	</a:t>
            </a:r>
            <a:r>
              <a:rPr lang="sv-SE" sz="2000" b="1" dirty="0" smtClean="0"/>
              <a:t>Särskilda </a:t>
            </a:r>
            <a:r>
              <a:rPr lang="sv-SE" sz="2000" b="1" dirty="0"/>
              <a:t>världsdelar, länder, orter; </a:t>
            </a:r>
            <a:r>
              <a:rPr lang="sv-SE" sz="2000" b="1" dirty="0" smtClean="0"/>
              <a:t>utomjordiska </a:t>
            </a:r>
            <a:r>
              <a:rPr lang="sv-SE" sz="2000" b="1" dirty="0"/>
              <a:t>världar</a:t>
            </a:r>
          </a:p>
          <a:p>
            <a:pPr>
              <a:buClrTx/>
            </a:pP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9DCD-0754-43AF-8887-4EBED64D5875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3602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Tabell 5 och 909.04  - exempel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FF49E-14DA-472B-A5E5-09FDA948E9FA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kern="0" dirty="0">
                <a:solidFill>
                  <a:srgbClr val="000000"/>
                </a:solidFill>
                <a:sym typeface="Wingdings" pitchFamily="2" charset="2"/>
              </a:rPr>
              <a:t>909.04</a:t>
            </a:r>
            <a:r>
              <a:rPr lang="sv-SE" sz="2000" b="1" kern="0" dirty="0">
                <a:solidFill>
                  <a:srgbClr val="00B050"/>
                </a:solidFill>
                <a:sym typeface="Wingdings" pitchFamily="2" charset="2"/>
              </a:rPr>
              <a:t>96</a:t>
            </a:r>
            <a:r>
              <a:rPr lang="sv-SE" sz="2000" b="1" kern="0" dirty="0">
                <a:solidFill>
                  <a:srgbClr val="B9CB00"/>
                </a:solidFill>
                <a:sym typeface="Wingdings" pitchFamily="2" charset="2"/>
              </a:rPr>
              <a:t>	</a:t>
            </a:r>
            <a:r>
              <a:rPr lang="sv-SE" sz="2000" b="1" kern="0" dirty="0" smtClean="0">
                <a:solidFill>
                  <a:srgbClr val="B9CB00"/>
                </a:solidFill>
                <a:sym typeface="Wingdings" pitchFamily="2" charset="2"/>
              </a:rPr>
              <a:t>	</a:t>
            </a:r>
            <a:r>
              <a:rPr lang="sv-SE" sz="2000" b="1" kern="0" dirty="0" err="1" smtClean="0">
                <a:solidFill>
                  <a:srgbClr val="000000"/>
                </a:solidFill>
                <a:sym typeface="Wingdings" pitchFamily="2" charset="2"/>
              </a:rPr>
              <a:t>African</a:t>
            </a:r>
            <a:r>
              <a:rPr lang="sv-SE" sz="2000" b="1" kern="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sv-SE" sz="2000" b="1" kern="0" dirty="0">
                <a:solidFill>
                  <a:srgbClr val="000000"/>
                </a:solidFill>
                <a:sym typeface="Wingdings" pitchFamily="2" charset="2"/>
              </a:rPr>
              <a:t>diaspora: a global </a:t>
            </a:r>
            <a:r>
              <a:rPr lang="sv-SE" sz="2000" b="1" kern="0" dirty="0" err="1">
                <a:solidFill>
                  <a:srgbClr val="000000"/>
                </a:solidFill>
                <a:sym typeface="Wingdings" pitchFamily="2" charset="2"/>
              </a:rPr>
              <a:t>perspective</a:t>
            </a:r>
            <a:r>
              <a:rPr lang="sv-SE" sz="2000" b="1" kern="0" dirty="0">
                <a:solidFill>
                  <a:srgbClr val="000000"/>
                </a:solidFill>
                <a:sym typeface="Wingdings" pitchFamily="2" charset="2"/>
              </a:rPr>
              <a:t> </a:t>
            </a:r>
            <a:endParaRPr lang="sv-SE" sz="2000" kern="0" dirty="0">
              <a:solidFill>
                <a:srgbClr val="000000"/>
              </a:solidFill>
              <a:sym typeface="Wingdings" pitchFamily="2" charset="2"/>
            </a:endParaRP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kern="0" dirty="0">
                <a:solidFill>
                  <a:srgbClr val="000000"/>
                </a:solidFill>
                <a:sym typeface="Wingdings" pitchFamily="2" charset="2"/>
              </a:rPr>
              <a:t>909.04 		(Världs) historia gällande etniska och nationella </a:t>
            </a:r>
            <a:r>
              <a:rPr lang="sv-SE" sz="2000" kern="0" dirty="0" smtClean="0">
                <a:solidFill>
                  <a:srgbClr val="000000"/>
                </a:solidFill>
                <a:sym typeface="Wingdings" pitchFamily="2" charset="2"/>
              </a:rPr>
              <a:t>grupper</a:t>
            </a:r>
            <a:endParaRPr lang="sv-SE" sz="2000" kern="0" dirty="0">
              <a:solidFill>
                <a:srgbClr val="000000"/>
              </a:solidFill>
              <a:sym typeface="Wingdings" pitchFamily="2" charset="2"/>
            </a:endParaRP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kern="0" dirty="0">
                <a:solidFill>
                  <a:srgbClr val="000000"/>
                </a:solidFill>
                <a:sym typeface="Wingdings" pitchFamily="2" charset="2"/>
              </a:rPr>
              <a:t>T5--</a:t>
            </a:r>
            <a:r>
              <a:rPr lang="sv-SE" sz="2000" b="1" kern="0" dirty="0">
                <a:solidFill>
                  <a:srgbClr val="00B050"/>
                </a:solidFill>
                <a:sym typeface="Wingdings" pitchFamily="2" charset="2"/>
              </a:rPr>
              <a:t>96</a:t>
            </a:r>
            <a:r>
              <a:rPr lang="sv-SE" sz="2000" b="1" kern="0" dirty="0">
                <a:solidFill>
                  <a:srgbClr val="B9CB00"/>
                </a:solidFill>
                <a:sym typeface="Wingdings" pitchFamily="2" charset="2"/>
              </a:rPr>
              <a:t>		</a:t>
            </a:r>
            <a:r>
              <a:rPr lang="sv-SE" sz="2000" kern="0" dirty="0">
                <a:solidFill>
                  <a:srgbClr val="000000"/>
                </a:solidFill>
                <a:sym typeface="Wingdings" pitchFamily="2" charset="2"/>
              </a:rPr>
              <a:t>Afrikaner 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•"/>
              <a:tabLst>
                <a:tab pos="1376363" algn="l"/>
                <a:tab pos="1825625" algn="l"/>
                <a:tab pos="2289175" algn="l"/>
              </a:tabLst>
            </a:pPr>
            <a:endParaRPr lang="sv-SE" sz="2000" kern="0" dirty="0">
              <a:solidFill>
                <a:srgbClr val="000000"/>
              </a:solidFill>
              <a:sym typeface="Wingdings" pitchFamily="2" charset="2"/>
            </a:endParaRP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kern="0" dirty="0">
                <a:solidFill>
                  <a:srgbClr val="000000"/>
                </a:solidFill>
                <a:sym typeface="Wingdings" pitchFamily="2" charset="2"/>
              </a:rPr>
              <a:t>909.04</a:t>
            </a:r>
            <a:r>
              <a:rPr lang="sv-SE" sz="2000" b="1" kern="0" dirty="0">
                <a:solidFill>
                  <a:srgbClr val="00B050"/>
                </a:solidFill>
                <a:sym typeface="Wingdings" pitchFamily="2" charset="2"/>
              </a:rPr>
              <a:t>96</a:t>
            </a:r>
            <a:r>
              <a:rPr lang="sv-SE" sz="2000" b="1" kern="0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0</a:t>
            </a:r>
            <a:r>
              <a:rPr lang="sv-SE" sz="2000" b="1" kern="0" dirty="0">
                <a:solidFill>
                  <a:srgbClr val="73338D"/>
                </a:solidFill>
                <a:sym typeface="Wingdings" pitchFamily="2" charset="2"/>
              </a:rPr>
              <a:t>7	</a:t>
            </a:r>
            <a:r>
              <a:rPr lang="sv-SE" sz="2000" b="1" kern="0" dirty="0">
                <a:solidFill>
                  <a:srgbClr val="F29400"/>
                </a:solidFill>
                <a:sym typeface="Wingdings" pitchFamily="2" charset="2"/>
              </a:rPr>
              <a:t>	</a:t>
            </a:r>
            <a:r>
              <a:rPr lang="en-US" sz="2000" b="1" kern="0" dirty="0">
                <a:solidFill>
                  <a:srgbClr val="000000"/>
                </a:solidFill>
                <a:sym typeface="Wingdings" pitchFamily="2" charset="2"/>
              </a:rPr>
              <a:t>African diaspora in the 18th century </a:t>
            </a:r>
            <a:r>
              <a:rPr lang="sv-SE" sz="2000" kern="0" dirty="0">
                <a:solidFill>
                  <a:srgbClr val="000000"/>
                </a:solidFill>
                <a:sym typeface="Wingdings" pitchFamily="2" charset="2"/>
              </a:rPr>
              <a:t>		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kern="0" dirty="0">
                <a:solidFill>
                  <a:srgbClr val="000000"/>
                </a:solidFill>
                <a:sym typeface="Wingdings" pitchFamily="2" charset="2"/>
              </a:rPr>
              <a:t>909.04 		Historia gällande etniska och nationella grupper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kern="0" dirty="0">
                <a:solidFill>
                  <a:srgbClr val="000000"/>
                </a:solidFill>
                <a:sym typeface="Wingdings" pitchFamily="2" charset="2"/>
              </a:rPr>
              <a:t>T5--</a:t>
            </a:r>
            <a:r>
              <a:rPr lang="sv-SE" sz="2000" b="1" kern="0" dirty="0">
                <a:solidFill>
                  <a:srgbClr val="00B050"/>
                </a:solidFill>
                <a:sym typeface="Wingdings" pitchFamily="2" charset="2"/>
              </a:rPr>
              <a:t>96</a:t>
            </a:r>
            <a:r>
              <a:rPr lang="sv-SE" sz="2000" kern="0" dirty="0">
                <a:solidFill>
                  <a:srgbClr val="000000"/>
                </a:solidFill>
                <a:sym typeface="Wingdings" pitchFamily="2" charset="2"/>
              </a:rPr>
              <a:t> 		Afrikaner 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b="1" kern="0" dirty="0">
                <a:solidFill>
                  <a:srgbClr val="000000">
                    <a:lumMod val="85000"/>
                    <a:lumOff val="15000"/>
                  </a:srgbClr>
                </a:solidFill>
                <a:sym typeface="Wingdings" pitchFamily="2" charset="2"/>
              </a:rPr>
              <a:t>0</a:t>
            </a:r>
            <a:r>
              <a:rPr lang="sv-SE" sz="2000" kern="0" dirty="0">
                <a:solidFill>
                  <a:srgbClr val="000000"/>
                </a:solidFill>
                <a:sym typeface="Wingdings" pitchFamily="2" charset="2"/>
              </a:rPr>
              <a:t> 			Fasettindikator </a:t>
            </a:r>
          </a:p>
          <a:p>
            <a:pPr marL="238125" lvl="0" indent="-22542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>
                <a:tab pos="1376363" algn="l"/>
                <a:tab pos="1825625" algn="l"/>
                <a:tab pos="2289175" algn="l"/>
              </a:tabLst>
            </a:pPr>
            <a:r>
              <a:rPr lang="sv-SE" sz="2000" b="1" kern="0" dirty="0">
                <a:solidFill>
                  <a:srgbClr val="73338D"/>
                </a:solidFill>
                <a:sym typeface="Wingdings" pitchFamily="2" charset="2"/>
              </a:rPr>
              <a:t>7</a:t>
            </a:r>
            <a:r>
              <a:rPr lang="sv-SE" sz="2000" kern="0" dirty="0">
                <a:solidFill>
                  <a:srgbClr val="000000"/>
                </a:solidFill>
                <a:sym typeface="Wingdings" pitchFamily="2" charset="2"/>
              </a:rPr>
              <a:t> 			1700-talet (period från de nummer som följer 909 </a:t>
            </a:r>
            <a:r>
              <a:rPr lang="sv-SE" sz="2000" kern="0" dirty="0" smtClean="0">
                <a:solidFill>
                  <a:srgbClr val="000000"/>
                </a:solidFill>
                <a:sym typeface="Wingdings" pitchFamily="2" charset="2"/>
              </a:rPr>
              <a:t>i </a:t>
            </a:r>
            <a:r>
              <a:rPr lang="sv-SE" sz="2000" kern="0" dirty="0">
                <a:solidFill>
                  <a:srgbClr val="000000"/>
                </a:solidFill>
                <a:sym typeface="Wingdings" pitchFamily="2" charset="2"/>
              </a:rPr>
              <a:t>909.7)</a:t>
            </a:r>
          </a:p>
          <a:p>
            <a:pPr>
              <a:buClrTx/>
            </a:pP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7714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Översikt tabell 4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A831C-4182-4290-A00F-56A50812CBFA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T4--1-T4—5 Beskrivning och analys av standardspråk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—1 Skriftsystem, fonologi, fonetik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—2 Etymologi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—3 Lexikon, ordböcker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—5 Grammatik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endParaRPr lang="sv-SE" sz="2000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—7 Historiska och geografiska varianter, moderna icke-geografiska varianter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endParaRPr lang="sv-SE" sz="2000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—8 Standardspråk (normativ lingvistik)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472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Språkliga element från tabell 4</a:t>
            </a:r>
          </a:p>
        </p:txBody>
      </p:sp>
      <p:graphicFrame>
        <p:nvGraphicFramePr>
          <p:cNvPr id="7" name="Platshållare för innehåll 6" descr="Tabell med språkliga element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71274294"/>
              </p:ext>
            </p:extLst>
          </p:nvPr>
        </p:nvGraphicFramePr>
        <p:xfrm>
          <a:off x="838200" y="2477465"/>
          <a:ext cx="9521140" cy="2245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228">
                  <a:extLst>
                    <a:ext uri="{9D8B030D-6E8A-4147-A177-3AD203B41FA5}">
                      <a16:colId xmlns:a16="http://schemas.microsoft.com/office/drawing/2014/main" val="800110179"/>
                    </a:ext>
                  </a:extLst>
                </a:gridCol>
                <a:gridCol w="1904228">
                  <a:extLst>
                    <a:ext uri="{9D8B030D-6E8A-4147-A177-3AD203B41FA5}">
                      <a16:colId xmlns:a16="http://schemas.microsoft.com/office/drawing/2014/main" val="1824613956"/>
                    </a:ext>
                  </a:extLst>
                </a:gridCol>
                <a:gridCol w="1904228">
                  <a:extLst>
                    <a:ext uri="{9D8B030D-6E8A-4147-A177-3AD203B41FA5}">
                      <a16:colId xmlns:a16="http://schemas.microsoft.com/office/drawing/2014/main" val="3757581174"/>
                    </a:ext>
                  </a:extLst>
                </a:gridCol>
                <a:gridCol w="1904228">
                  <a:extLst>
                    <a:ext uri="{9D8B030D-6E8A-4147-A177-3AD203B41FA5}">
                      <a16:colId xmlns:a16="http://schemas.microsoft.com/office/drawing/2014/main" val="1754351568"/>
                    </a:ext>
                  </a:extLst>
                </a:gridCol>
                <a:gridCol w="1904228">
                  <a:extLst>
                    <a:ext uri="{9D8B030D-6E8A-4147-A177-3AD203B41FA5}">
                      <a16:colId xmlns:a16="http://schemas.microsoft.com/office/drawing/2014/main" val="1496709627"/>
                    </a:ext>
                  </a:extLst>
                </a:gridCol>
              </a:tblGrid>
              <a:tr h="374168">
                <a:tc>
                  <a:txBody>
                    <a:bodyPr/>
                    <a:lstStyle/>
                    <a:p>
                      <a:r>
                        <a:rPr lang="sv-SE" dirty="0" smtClean="0"/>
                        <a:t>Språk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Basnummer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Etymologi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Lexikon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Grammatik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387949"/>
                  </a:ext>
                </a:extLst>
              </a:tr>
              <a:tr h="374168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-2</a:t>
                      </a:r>
                      <a:endParaRPr lang="sv-SE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-3</a:t>
                      </a:r>
                      <a:endParaRPr lang="sv-SE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-5</a:t>
                      </a:r>
                      <a:endParaRPr lang="sv-SE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132340"/>
                  </a:ext>
                </a:extLst>
              </a:tr>
              <a:tr h="374168">
                <a:tc>
                  <a:txBody>
                    <a:bodyPr/>
                    <a:lstStyle/>
                    <a:p>
                      <a:r>
                        <a:rPr lang="sv-SE" dirty="0" smtClean="0"/>
                        <a:t>Engelska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420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42</a:t>
                      </a:r>
                      <a:r>
                        <a:rPr lang="sv-SE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42</a:t>
                      </a:r>
                      <a:r>
                        <a:rPr lang="sv-SE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42</a:t>
                      </a:r>
                      <a:r>
                        <a:rPr lang="sv-SE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439728"/>
                  </a:ext>
                </a:extLst>
              </a:tr>
              <a:tr h="3741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Svenska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439.7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439.7</a:t>
                      </a:r>
                      <a:r>
                        <a:rPr lang="sv-SE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439.7</a:t>
                      </a:r>
                      <a:r>
                        <a:rPr lang="sv-SE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439.7</a:t>
                      </a:r>
                      <a:r>
                        <a:rPr lang="sv-SE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032073"/>
                  </a:ext>
                </a:extLst>
              </a:tr>
              <a:tr h="374168">
                <a:tc>
                  <a:txBody>
                    <a:bodyPr/>
                    <a:lstStyle/>
                    <a:p>
                      <a:r>
                        <a:rPr lang="sv-SE" dirty="0" smtClean="0"/>
                        <a:t>Kinesiska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495.1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495.1</a:t>
                      </a:r>
                      <a:r>
                        <a:rPr lang="sv-SE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495.1</a:t>
                      </a:r>
                      <a:r>
                        <a:rPr lang="sv-SE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495.1</a:t>
                      </a:r>
                      <a:r>
                        <a:rPr lang="sv-SE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511197"/>
                  </a:ext>
                </a:extLst>
              </a:tr>
              <a:tr h="374168">
                <a:tc>
                  <a:txBody>
                    <a:bodyPr/>
                    <a:lstStyle/>
                    <a:p>
                      <a:r>
                        <a:rPr lang="sv-SE" dirty="0" smtClean="0"/>
                        <a:t>Finska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494.541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494.541</a:t>
                      </a:r>
                      <a:r>
                        <a:rPr lang="sv-SE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sv-S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494.541</a:t>
                      </a:r>
                      <a:r>
                        <a:rPr lang="sv-SE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sv-S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494.541</a:t>
                      </a:r>
                      <a:r>
                        <a:rPr lang="sv-SE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sv-SE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085449"/>
                  </a:ext>
                </a:extLst>
              </a:tr>
            </a:tbl>
          </a:graphicData>
        </a:graphic>
      </p:graphicFrame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D037-1191-4650-AA2F-76643EA4EC93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32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2456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Tabell 4 val av nummer (1)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E2982-7DCE-4D59-9714-C41D4126C38C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b="1" kern="0" dirty="0">
                <a:solidFill>
                  <a:srgbClr val="000000"/>
                </a:solidFill>
              </a:rPr>
              <a:t>T4--1-T4—5 Beskrivning och analys av standardspråk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sv-SE" sz="2000" kern="0" dirty="0">
                <a:solidFill>
                  <a:srgbClr val="000000"/>
                </a:solidFill>
              </a:rPr>
              <a:t>Bara </a:t>
            </a:r>
            <a:r>
              <a:rPr lang="sv-SE" sz="2000" kern="0" dirty="0" smtClean="0">
                <a:solidFill>
                  <a:srgbClr val="000000"/>
                </a:solidFill>
              </a:rPr>
              <a:t>standardspråk</a:t>
            </a:r>
          </a:p>
          <a:p>
            <a:pPr marL="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/>
            </a:r>
            <a:br>
              <a:rPr lang="sv-SE" sz="2000" kern="0" dirty="0">
                <a:solidFill>
                  <a:srgbClr val="000000"/>
                </a:solidFill>
              </a:rPr>
            </a:br>
            <a:endParaRPr lang="sv-SE" sz="2000" kern="0" dirty="0">
              <a:solidFill>
                <a:srgbClr val="000000"/>
              </a:solidFill>
            </a:endParaRPr>
          </a:p>
          <a:p>
            <a:pPr marL="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b="1" kern="0" dirty="0">
                <a:solidFill>
                  <a:srgbClr val="000000"/>
                </a:solidFill>
              </a:rPr>
              <a:t>T4—7 Historiska och geografiska varianter, moderna icke-geografiska varianter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sv-SE" sz="2000" kern="0" dirty="0">
                <a:solidFill>
                  <a:srgbClr val="000000"/>
                </a:solidFill>
              </a:rPr>
              <a:t>Beskrivning och analys av varianter av ett språk, t.ex. dialekter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sv-SE" sz="2000" kern="0" dirty="0">
                <a:solidFill>
                  <a:srgbClr val="000000"/>
                </a:solidFill>
              </a:rPr>
              <a:t>Kan för många språk byggas ut geografiskt, utfört i schemat</a:t>
            </a:r>
          </a:p>
          <a:p>
            <a:pPr marL="0" indent="0">
              <a:buClrTx/>
              <a:buNone/>
            </a:pP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33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506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T4—7  Geografiskt tillägg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427.9</a:t>
            </a:r>
            <a:r>
              <a:rPr lang="sv-SE" sz="2000" b="1" kern="0" dirty="0">
                <a:solidFill>
                  <a:srgbClr val="FF0000"/>
                </a:solidFill>
              </a:rPr>
              <a:t>421   </a:t>
            </a:r>
            <a:r>
              <a:rPr lang="sv-SE" sz="2000" b="1" kern="0" dirty="0">
                <a:solidFill>
                  <a:srgbClr val="000000"/>
                </a:solidFill>
              </a:rPr>
              <a:t>Cockney, engelsk dialekt</a:t>
            </a: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/>
            </a:r>
            <a:br>
              <a:rPr lang="sv-SE" sz="2000" kern="0" dirty="0">
                <a:solidFill>
                  <a:srgbClr val="000000"/>
                </a:solidFill>
              </a:rPr>
            </a:br>
            <a:r>
              <a:rPr lang="sv-SE" sz="2000" kern="0" dirty="0">
                <a:solidFill>
                  <a:srgbClr val="000000"/>
                </a:solidFill>
              </a:rPr>
              <a:t>427.94-427.99   Historiska och geografiska varianter, moderna </a:t>
            </a:r>
            <a:endParaRPr lang="sv-SE" sz="2000" kern="0" dirty="0" smtClean="0">
              <a:solidFill>
                <a:srgbClr val="000000"/>
              </a:solidFill>
            </a:endParaRP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i</a:t>
            </a:r>
            <a:r>
              <a:rPr lang="sv-SE" sz="2000" kern="0" dirty="0" smtClean="0">
                <a:solidFill>
                  <a:srgbClr val="000000"/>
                </a:solidFill>
              </a:rPr>
              <a:t>cke-geografiska varianter </a:t>
            </a:r>
            <a:r>
              <a:rPr lang="sv-SE" sz="2000" kern="0" dirty="0">
                <a:solidFill>
                  <a:srgbClr val="000000"/>
                </a:solidFill>
              </a:rPr>
              <a:t>av engelska i särskilda…</a:t>
            </a:r>
          </a:p>
          <a:p>
            <a:pPr marL="457200" lvl="0" indent="-45720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AutoNum type="arabicPlain" startAt="427"/>
            </a:pPr>
            <a:endParaRPr lang="sv-SE" sz="2000" kern="0" dirty="0">
              <a:solidFill>
                <a:srgbClr val="000000"/>
              </a:solidFill>
            </a:endParaRP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Tillfoga till 427.9 notation </a:t>
            </a:r>
            <a:r>
              <a:rPr lang="sv-SE" sz="2000" kern="0" dirty="0">
                <a:solidFill>
                  <a:srgbClr val="000000"/>
                </a:solidFill>
                <a:hlinkClick r:id="rId2" action="ppaction://hlinkfile" tooltip="Moderna världen; utomjordiska världar"/>
              </a:rPr>
              <a:t>T2--4-T2--9</a:t>
            </a:r>
            <a:r>
              <a:rPr lang="sv-SE" sz="2000" kern="0" dirty="0">
                <a:solidFill>
                  <a:srgbClr val="000000"/>
                </a:solidFill>
              </a:rPr>
              <a:t> från tabell 2</a:t>
            </a: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T2—</a:t>
            </a:r>
            <a:r>
              <a:rPr lang="sv-SE" sz="2000" b="1" kern="0" dirty="0">
                <a:solidFill>
                  <a:srgbClr val="FF0000"/>
                </a:solidFill>
              </a:rPr>
              <a:t>421</a:t>
            </a:r>
            <a:r>
              <a:rPr lang="sv-SE" sz="2000" kern="0" dirty="0">
                <a:solidFill>
                  <a:srgbClr val="000000"/>
                </a:solidFill>
              </a:rPr>
              <a:t> London</a:t>
            </a:r>
          </a:p>
          <a:p>
            <a:pPr>
              <a:buClrTx/>
            </a:pPr>
            <a:endParaRPr lang="sv-SE" dirty="0"/>
          </a:p>
        </p:txBody>
      </p:sp>
      <p:pic>
        <p:nvPicPr>
          <p:cNvPr id="8" name="Platshållare för innehåll 7" descr="Big Ben  i London.&#10;&#10;http://commons.wikimedia.org/wiki/File%3ALondon_Big_Ben_Phone_box.jpg&#10;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50" y="1025033"/>
            <a:ext cx="2875529" cy="3850974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B82BC-9008-464E-B10F-A201F66A3418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34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6465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Tabell 4 val av nummer (1) - exempel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38A55-B6A7-4929-AC28-4B72B52F05F9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80975" lvl="0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439.7</a:t>
            </a:r>
            <a:r>
              <a:rPr lang="sv-SE" sz="2000" b="1" kern="0" dirty="0">
                <a:solidFill>
                  <a:srgbClr val="996633"/>
                </a:solidFill>
              </a:rPr>
              <a:t>7 </a:t>
            </a:r>
            <a:r>
              <a:rPr lang="sv-SE" sz="2000" b="1" kern="0" dirty="0" smtClean="0">
                <a:solidFill>
                  <a:srgbClr val="000000"/>
                </a:solidFill>
              </a:rPr>
              <a:t>Ordbildning </a:t>
            </a:r>
            <a:r>
              <a:rPr lang="sv-SE" sz="2000" b="1" kern="0" dirty="0">
                <a:solidFill>
                  <a:srgbClr val="000000"/>
                </a:solidFill>
              </a:rPr>
              <a:t>i svenskt </a:t>
            </a:r>
            <a:r>
              <a:rPr lang="sv-SE" sz="2000" b="1" kern="0" dirty="0" smtClean="0">
                <a:solidFill>
                  <a:srgbClr val="000000"/>
                </a:solidFill>
              </a:rPr>
              <a:t>slang</a:t>
            </a:r>
            <a:r>
              <a:rPr lang="sv-SE" sz="2000" b="1" kern="0" dirty="0">
                <a:solidFill>
                  <a:srgbClr val="E2007A"/>
                </a:solidFill>
              </a:rPr>
              <a:t/>
            </a:r>
            <a:br>
              <a:rPr lang="sv-SE" sz="2000" b="1" kern="0" dirty="0">
                <a:solidFill>
                  <a:srgbClr val="E2007A"/>
                </a:solidFill>
              </a:rPr>
            </a:br>
            <a:endParaRPr lang="sv-SE" sz="2000" b="1" kern="0" dirty="0">
              <a:solidFill>
                <a:srgbClr val="E2007A"/>
              </a:solidFill>
            </a:endParaRPr>
          </a:p>
          <a:p>
            <a:pPr marL="180975" lvl="0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	Svenska	439.7</a:t>
            </a:r>
            <a:br>
              <a:rPr lang="sv-SE" sz="2000" kern="0" dirty="0">
                <a:solidFill>
                  <a:srgbClr val="000000"/>
                </a:solidFill>
              </a:rPr>
            </a:br>
            <a:r>
              <a:rPr lang="sv-SE" sz="2000" kern="0" dirty="0">
                <a:solidFill>
                  <a:srgbClr val="000000"/>
                </a:solidFill>
              </a:rPr>
              <a:t>Slang		T4—</a:t>
            </a:r>
            <a:r>
              <a:rPr lang="sv-SE" sz="2000" b="1" kern="0" dirty="0">
                <a:solidFill>
                  <a:srgbClr val="996633"/>
                </a:solidFill>
              </a:rPr>
              <a:t>7</a:t>
            </a:r>
            <a:r>
              <a:rPr lang="sv-SE" sz="2000" kern="0" dirty="0">
                <a:solidFill>
                  <a:srgbClr val="000000"/>
                </a:solidFill>
              </a:rPr>
              <a:t/>
            </a:r>
            <a:br>
              <a:rPr lang="sv-SE" sz="2000" kern="0" dirty="0">
                <a:solidFill>
                  <a:srgbClr val="000000"/>
                </a:solidFill>
              </a:rPr>
            </a:br>
            <a:r>
              <a:rPr lang="sv-SE" sz="2000" kern="0" dirty="0">
                <a:solidFill>
                  <a:srgbClr val="000000"/>
                </a:solidFill>
              </a:rPr>
              <a:t>Ordbildning	T4—</a:t>
            </a:r>
            <a:r>
              <a:rPr lang="sv-SE" sz="2000" b="1" kern="0" dirty="0">
                <a:solidFill>
                  <a:srgbClr val="996633"/>
                </a:solidFill>
              </a:rPr>
              <a:t>592</a:t>
            </a:r>
          </a:p>
          <a:p>
            <a:pPr marL="180975" lvl="0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endParaRPr lang="sv-SE" sz="2000" kern="0" dirty="0">
              <a:solidFill>
                <a:srgbClr val="000000"/>
              </a:solidFill>
            </a:endParaRPr>
          </a:p>
          <a:p>
            <a:pPr marL="180975" lvl="0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Jämför:</a:t>
            </a:r>
          </a:p>
          <a:p>
            <a:pPr marL="180975" lvl="0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Ordbildning i svenska språket  439.7</a:t>
            </a:r>
            <a:r>
              <a:rPr lang="sv-SE" sz="2000" b="1" kern="0" dirty="0">
                <a:solidFill>
                  <a:srgbClr val="996633"/>
                </a:solidFill>
              </a:rPr>
              <a:t>592</a:t>
            </a:r>
            <a:endParaRPr lang="sv-SE" sz="2000" kern="0" dirty="0">
              <a:solidFill>
                <a:srgbClr val="000000"/>
              </a:solidFill>
            </a:endParaRPr>
          </a:p>
          <a:p>
            <a:pPr marL="0" indent="0">
              <a:buClrTx/>
              <a:buNone/>
            </a:pP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35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2127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Tabell 4 val av nummer (2) 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9F6FC-EA40-48A7-8370-54EC7D5AAC7F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b="1" kern="0" dirty="0">
                <a:solidFill>
                  <a:srgbClr val="000000"/>
                </a:solidFill>
              </a:rPr>
              <a:t>T4--1-T4—5 Beskrivning och analys av standardspråk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	Deskriptiv lingvistik, beskriver </a:t>
            </a:r>
            <a:r>
              <a:rPr lang="sv-SE" sz="2000" b="1" kern="0" dirty="0">
                <a:solidFill>
                  <a:srgbClr val="000000"/>
                </a:solidFill>
              </a:rPr>
              <a:t>hur människor faktiskt talar och skriver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endParaRPr lang="sv-SE" sz="2000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b="1" kern="0" dirty="0">
                <a:solidFill>
                  <a:srgbClr val="000000"/>
                </a:solidFill>
              </a:rPr>
              <a:t>T4—8 Standardspråk (</a:t>
            </a:r>
            <a:r>
              <a:rPr lang="sv-SE" sz="2000" b="1" kern="0" dirty="0" err="1">
                <a:solidFill>
                  <a:srgbClr val="000000"/>
                </a:solidFill>
              </a:rPr>
              <a:t>preskriptiv</a:t>
            </a:r>
            <a:r>
              <a:rPr lang="sv-SE" sz="2000" b="1" kern="0" dirty="0">
                <a:solidFill>
                  <a:srgbClr val="000000"/>
                </a:solidFill>
              </a:rPr>
              <a:t> lingvistik)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	Alla verk </a:t>
            </a:r>
            <a:r>
              <a:rPr lang="sv-SE" sz="2000" b="1" kern="0" dirty="0">
                <a:solidFill>
                  <a:srgbClr val="000000"/>
                </a:solidFill>
              </a:rPr>
              <a:t>som</a:t>
            </a:r>
            <a:r>
              <a:rPr lang="sv-SE" sz="2000" kern="0" dirty="0">
                <a:solidFill>
                  <a:srgbClr val="000000"/>
                </a:solidFill>
              </a:rPr>
              <a:t> har som syfte att </a:t>
            </a:r>
            <a:r>
              <a:rPr lang="sv-SE" sz="2000" b="1" kern="0" dirty="0">
                <a:solidFill>
                  <a:srgbClr val="000000"/>
                </a:solidFill>
              </a:rPr>
              <a:t>lära ut </a:t>
            </a:r>
            <a:r>
              <a:rPr lang="sv-SE" sz="2000" kern="0" dirty="0">
                <a:solidFill>
                  <a:srgbClr val="000000"/>
                </a:solidFill>
              </a:rPr>
              <a:t>korrekt språkbruk, hur man bör tala och skriva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36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8642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Tabell 4 val av nummer (2) - exempel  1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180975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en-US" sz="2000" kern="0" dirty="0" smtClean="0">
                <a:solidFill>
                  <a:srgbClr val="000000"/>
                </a:solidFill>
              </a:rPr>
              <a:t>439.7</a:t>
            </a:r>
            <a:r>
              <a:rPr lang="en-US" sz="2000" b="1" kern="0" dirty="0" smtClean="0">
                <a:solidFill>
                  <a:srgbClr val="996633"/>
                </a:solidFill>
              </a:rPr>
              <a:t>5	</a:t>
            </a:r>
            <a:r>
              <a:rPr lang="sv-SE" sz="2000" b="1" kern="0" dirty="0" smtClean="0">
                <a:solidFill>
                  <a:srgbClr val="000000"/>
                </a:solidFill>
              </a:rPr>
              <a:t>Konstruktioner </a:t>
            </a:r>
            <a:r>
              <a:rPr lang="sv-SE" sz="2000" b="1" kern="0" dirty="0">
                <a:solidFill>
                  <a:srgbClr val="000000"/>
                </a:solidFill>
              </a:rPr>
              <a:t>i interaktion : de e som resurs i </a:t>
            </a:r>
            <a:r>
              <a:rPr lang="sv-SE" sz="2000" b="1" kern="0" dirty="0" smtClean="0">
                <a:solidFill>
                  <a:srgbClr val="000000"/>
                </a:solidFill>
              </a:rPr>
              <a:t>samtal</a:t>
            </a:r>
            <a:endParaRPr lang="en-US" sz="2000" b="1" kern="0" dirty="0">
              <a:solidFill>
                <a:srgbClr val="000000"/>
              </a:solidFill>
            </a:endParaRPr>
          </a:p>
          <a:p>
            <a:pPr marL="180975" lvl="0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en-US" sz="2000" kern="0" dirty="0">
                <a:solidFill>
                  <a:srgbClr val="000000"/>
                </a:solidFill>
              </a:rPr>
              <a:t>ÄO: </a:t>
            </a:r>
            <a:r>
              <a:rPr lang="sv-SE" sz="2000" kern="0" dirty="0">
                <a:solidFill>
                  <a:srgbClr val="000000"/>
                </a:solidFill>
              </a:rPr>
              <a:t>Svenska språket -- opersonliga konstruktioner</a:t>
            </a:r>
          </a:p>
          <a:p>
            <a:pPr marL="180975" lvl="0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	</a:t>
            </a:r>
          </a:p>
          <a:p>
            <a:pPr marL="180975" lvl="0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439.7	Svenska			</a:t>
            </a: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T4—</a:t>
            </a:r>
            <a:r>
              <a:rPr lang="sv-SE" sz="2000" b="1" kern="0" dirty="0">
                <a:solidFill>
                  <a:srgbClr val="996633"/>
                </a:solidFill>
              </a:rPr>
              <a:t>5	</a:t>
            </a:r>
            <a:r>
              <a:rPr lang="sv-SE" sz="2000" kern="0" dirty="0">
                <a:solidFill>
                  <a:srgbClr val="000000"/>
                </a:solidFill>
              </a:rPr>
              <a:t>Grammatik</a:t>
            </a:r>
            <a:r>
              <a:rPr lang="sv-SE" sz="2000" b="1" kern="0" dirty="0">
                <a:solidFill>
                  <a:srgbClr val="996633"/>
                </a:solidFill>
              </a:rPr>
              <a:t/>
            </a:r>
            <a:br>
              <a:rPr lang="sv-SE" sz="2000" b="1" kern="0" dirty="0">
                <a:solidFill>
                  <a:srgbClr val="996633"/>
                </a:solidFill>
              </a:rPr>
            </a:br>
            <a:endParaRPr lang="sv-SE" sz="2000" b="1" kern="0" dirty="0">
              <a:solidFill>
                <a:srgbClr val="996633"/>
              </a:solidFill>
            </a:endParaRP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Opersonliga konstruktioner finns som indexterm</a:t>
            </a:r>
            <a:r>
              <a:rPr lang="sv-SE" kern="0" dirty="0">
                <a:solidFill>
                  <a:srgbClr val="000000"/>
                </a:solidFill>
              </a:rPr>
              <a:t>	 </a:t>
            </a:r>
            <a:endParaRPr lang="en-US" kern="0" dirty="0">
              <a:solidFill>
                <a:srgbClr val="000000"/>
              </a:solidFill>
            </a:endParaRPr>
          </a:p>
          <a:p>
            <a:pPr marL="0" indent="0">
              <a:buClrTx/>
              <a:buNone/>
            </a:pPr>
            <a:endParaRPr lang="sv-SE" dirty="0"/>
          </a:p>
        </p:txBody>
      </p:sp>
      <p:pic>
        <p:nvPicPr>
          <p:cNvPr id="5" name="Platshållare för innehåll 4" descr="Bokomslag: Konstruktioner i interaktion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321" y="2003423"/>
            <a:ext cx="2337033" cy="3260161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451C1-15A3-4D68-B607-EEBA025F88C9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37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329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Tabell 4 val av nummer (2) – exempel 2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180975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en-US" sz="2000" kern="0" dirty="0" smtClean="0">
                <a:solidFill>
                  <a:srgbClr val="000000"/>
                </a:solidFill>
              </a:rPr>
              <a:t>439.7</a:t>
            </a:r>
            <a:r>
              <a:rPr lang="en-US" sz="2000" b="1" kern="0" dirty="0" smtClean="0">
                <a:solidFill>
                  <a:srgbClr val="996633"/>
                </a:solidFill>
              </a:rPr>
              <a:t>8 	</a:t>
            </a:r>
            <a:r>
              <a:rPr lang="en-US" sz="2000" b="1" kern="0" dirty="0" err="1" smtClean="0">
                <a:solidFill>
                  <a:srgbClr val="000000"/>
                </a:solidFill>
              </a:rPr>
              <a:t>Respons</a:t>
            </a:r>
            <a:r>
              <a:rPr lang="en-US" sz="2000" b="1" kern="0" dirty="0" smtClean="0">
                <a:solidFill>
                  <a:srgbClr val="000000"/>
                </a:solidFill>
              </a:rPr>
              <a:t> </a:t>
            </a:r>
            <a:r>
              <a:rPr lang="en-US" sz="2000" b="1" kern="0" dirty="0">
                <a:solidFill>
                  <a:srgbClr val="000000"/>
                </a:solidFill>
              </a:rPr>
              <a:t>: </a:t>
            </a:r>
            <a:r>
              <a:rPr lang="en-US" sz="2000" b="1" kern="0" dirty="0" err="1">
                <a:solidFill>
                  <a:srgbClr val="000000"/>
                </a:solidFill>
              </a:rPr>
              <a:t>svenska</a:t>
            </a:r>
            <a:r>
              <a:rPr lang="en-US" sz="2000" b="1" kern="0" dirty="0">
                <a:solidFill>
                  <a:srgbClr val="000000"/>
                </a:solidFill>
              </a:rPr>
              <a:t> för </a:t>
            </a:r>
            <a:r>
              <a:rPr lang="en-US" sz="2000" b="1" kern="0" dirty="0" err="1">
                <a:solidFill>
                  <a:srgbClr val="000000"/>
                </a:solidFill>
              </a:rPr>
              <a:t>gymnasiet</a:t>
            </a:r>
            <a:r>
              <a:rPr lang="en-US" sz="2000" b="1" kern="0" dirty="0">
                <a:solidFill>
                  <a:srgbClr val="000000"/>
                </a:solidFill>
              </a:rPr>
              <a:t> </a:t>
            </a:r>
            <a:endParaRPr lang="en-US" sz="2000" b="1" kern="0" dirty="0" smtClean="0">
              <a:solidFill>
                <a:srgbClr val="000000"/>
              </a:solidFill>
            </a:endParaRPr>
          </a:p>
          <a:p>
            <a:pPr marL="180975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en-US" sz="2000" kern="0" dirty="0" smtClean="0">
                <a:solidFill>
                  <a:srgbClr val="000000"/>
                </a:solidFill>
              </a:rPr>
              <a:t>ÄO</a:t>
            </a:r>
            <a:r>
              <a:rPr lang="en-US" sz="2000" kern="0" dirty="0">
                <a:solidFill>
                  <a:srgbClr val="000000"/>
                </a:solidFill>
              </a:rPr>
              <a:t>: </a:t>
            </a:r>
            <a:r>
              <a:rPr lang="sv-SE" sz="2000" kern="0" dirty="0">
                <a:solidFill>
                  <a:srgbClr val="000000"/>
                </a:solidFill>
              </a:rPr>
              <a:t>Svenska språket -- läromedel</a:t>
            </a:r>
            <a:endParaRPr lang="en-US" sz="2000" b="1" kern="0" dirty="0">
              <a:solidFill>
                <a:srgbClr val="B9CB00"/>
              </a:solidFill>
            </a:endParaRPr>
          </a:p>
          <a:p>
            <a:pPr marL="180975" lvl="0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	</a:t>
            </a:r>
          </a:p>
          <a:p>
            <a:pPr marL="180975" lvl="0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439.7	Svenska</a:t>
            </a:r>
          </a:p>
          <a:p>
            <a:pPr marL="180975" lvl="0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T4—</a:t>
            </a:r>
            <a:r>
              <a:rPr lang="sv-SE" sz="2000" b="1" kern="0" dirty="0">
                <a:solidFill>
                  <a:srgbClr val="996633"/>
                </a:solidFill>
              </a:rPr>
              <a:t>8	</a:t>
            </a:r>
            <a:r>
              <a:rPr lang="sv-SE" sz="2000" kern="0" dirty="0">
                <a:solidFill>
                  <a:srgbClr val="000000"/>
                </a:solidFill>
              </a:rPr>
              <a:t>Språkbruk</a:t>
            </a:r>
            <a:endParaRPr lang="sv-SE" sz="2000" b="1" kern="0" dirty="0">
              <a:solidFill>
                <a:srgbClr val="996633"/>
              </a:solidFill>
            </a:endParaRPr>
          </a:p>
          <a:p>
            <a:pPr marL="180975" lvl="0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endParaRPr lang="sv-SE" sz="2000" kern="0" dirty="0">
              <a:solidFill>
                <a:srgbClr val="000000"/>
              </a:solidFill>
            </a:endParaRPr>
          </a:p>
          <a:p>
            <a:pPr marL="180975" lvl="0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i="1" kern="0" dirty="0">
                <a:solidFill>
                  <a:srgbClr val="000000"/>
                </a:solidFill>
              </a:rPr>
              <a:t>Läromedel är krångliga – läs i </a:t>
            </a:r>
            <a:r>
              <a:rPr lang="sv-SE" sz="2000" i="1" kern="0" dirty="0" smtClean="0">
                <a:solidFill>
                  <a:srgbClr val="000000"/>
                </a:solidFill>
                <a:hlinkClick r:id="rId2"/>
              </a:rPr>
              <a:t>Metadatabyrån</a:t>
            </a:r>
            <a:endParaRPr lang="en-US" sz="2000" i="1" kern="0" dirty="0">
              <a:solidFill>
                <a:srgbClr val="000000"/>
              </a:solidFill>
            </a:endParaRPr>
          </a:p>
          <a:p>
            <a:pPr>
              <a:buClrTx/>
            </a:pPr>
            <a:endParaRPr lang="sv-SE" dirty="0"/>
          </a:p>
        </p:txBody>
      </p:sp>
      <p:pic>
        <p:nvPicPr>
          <p:cNvPr id="5" name="Platshållare för innehåll 4" descr="Bokomslag: Respons - svenska för gymnasiet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12" y="2245971"/>
            <a:ext cx="1987852" cy="2816124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5159-6365-4872-97E4-3710FED9F20D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38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1502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Teckenspråk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sz="quarter" idx="13"/>
          </p:nvPr>
        </p:nvSpPr>
        <p:spPr>
          <a:xfrm>
            <a:off x="838200" y="2095500"/>
            <a:ext cx="7970134" cy="4025900"/>
          </a:xfrm>
        </p:spPr>
        <p:txBody>
          <a:bodyPr/>
          <a:lstStyle/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sv-SE" sz="2000" kern="0" dirty="0">
                <a:solidFill>
                  <a:srgbClr val="000000"/>
                </a:solidFill>
              </a:rPr>
              <a:t>419 + land från T2 + </a:t>
            </a:r>
            <a:r>
              <a:rPr lang="sv-SE" sz="2000" b="1" kern="0" dirty="0">
                <a:solidFill>
                  <a:srgbClr val="000000">
                    <a:lumMod val="85000"/>
                    <a:lumOff val="15000"/>
                  </a:srgbClr>
                </a:solidFill>
              </a:rPr>
              <a:t>0</a:t>
            </a:r>
            <a:r>
              <a:rPr lang="sv-SE" sz="2000" kern="0" dirty="0">
                <a:solidFill>
                  <a:srgbClr val="000000"/>
                </a:solidFill>
              </a:rPr>
              <a:t> + T4</a:t>
            </a: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endParaRPr lang="sv-SE" sz="2000" kern="0" dirty="0">
              <a:solidFill>
                <a:srgbClr val="000000"/>
              </a:solidFill>
            </a:endParaRP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sv-SE" sz="2000" kern="0" dirty="0">
                <a:solidFill>
                  <a:srgbClr val="000000"/>
                </a:solidFill>
              </a:rPr>
              <a:t>Exempel:</a:t>
            </a:r>
          </a:p>
          <a:p>
            <a:pPr mar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sv-SE" sz="2000" kern="0" dirty="0" smtClean="0">
                <a:solidFill>
                  <a:srgbClr val="000000"/>
                </a:solidFill>
              </a:rPr>
              <a:t>419.</a:t>
            </a:r>
            <a:r>
              <a:rPr lang="sv-SE" sz="2000" b="1" kern="0" dirty="0" smtClean="0">
                <a:solidFill>
                  <a:srgbClr val="FF0000"/>
                </a:solidFill>
              </a:rPr>
              <a:t>485</a:t>
            </a:r>
            <a:r>
              <a:rPr lang="sv-SE" sz="20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0</a:t>
            </a:r>
            <a:r>
              <a:rPr lang="sv-SE" sz="2000" b="1" kern="0" dirty="0" smtClean="0">
                <a:solidFill>
                  <a:srgbClr val="996633"/>
                </a:solidFill>
              </a:rPr>
              <a:t>56	</a:t>
            </a:r>
            <a:r>
              <a:rPr lang="sv-SE" sz="2000" b="1" kern="0" dirty="0" smtClean="0">
                <a:solidFill>
                  <a:srgbClr val="000000"/>
                </a:solidFill>
              </a:rPr>
              <a:t>Verb </a:t>
            </a:r>
            <a:r>
              <a:rPr lang="sv-SE" sz="2000" b="1" kern="0" dirty="0">
                <a:solidFill>
                  <a:srgbClr val="000000"/>
                </a:solidFill>
              </a:rPr>
              <a:t>i svenskt teckenspråk </a:t>
            </a:r>
            <a:endParaRPr lang="sv-SE" sz="2000" b="1" kern="0" dirty="0" smtClean="0">
              <a:solidFill>
                <a:srgbClr val="000000"/>
              </a:solidFill>
            </a:endParaRPr>
          </a:p>
          <a:p>
            <a:pPr mar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sv-SE" sz="2000" kern="0" dirty="0" smtClean="0">
                <a:solidFill>
                  <a:srgbClr val="000000"/>
                </a:solidFill>
              </a:rPr>
              <a:t>419.4-419.9</a:t>
            </a:r>
            <a:r>
              <a:rPr lang="sv-SE" sz="2000" kern="0" dirty="0">
                <a:solidFill>
                  <a:srgbClr val="000000"/>
                </a:solidFill>
              </a:rPr>
              <a:t>	Teckenspråk som anv.  .. döva, döva- hörande</a:t>
            </a:r>
          </a:p>
          <a:p>
            <a:pPr marL="180975" lvl="0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sv-SE" sz="2000" kern="0" dirty="0">
                <a:solidFill>
                  <a:srgbClr val="000000"/>
                </a:solidFill>
              </a:rPr>
              <a:t>T2--</a:t>
            </a:r>
            <a:r>
              <a:rPr lang="sv-SE" sz="2000" b="1" kern="0" dirty="0">
                <a:solidFill>
                  <a:srgbClr val="FF0000"/>
                </a:solidFill>
              </a:rPr>
              <a:t>485</a:t>
            </a:r>
            <a:r>
              <a:rPr lang="sv-SE" sz="2000" kern="0" dirty="0">
                <a:solidFill>
                  <a:srgbClr val="000000"/>
                </a:solidFill>
              </a:rPr>
              <a:t>		Sverige </a:t>
            </a:r>
            <a:r>
              <a:rPr lang="sv-SE" sz="2000" i="1" kern="0" dirty="0">
                <a:solidFill>
                  <a:srgbClr val="000000"/>
                </a:solidFill>
              </a:rPr>
              <a:t>(enligt anvisning under 419.4-419.9)</a:t>
            </a:r>
          </a:p>
          <a:p>
            <a:pPr marL="180975" lvl="0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sv-SE" sz="2000" b="1" kern="0" dirty="0">
                <a:solidFill>
                  <a:srgbClr val="000000">
                    <a:lumMod val="85000"/>
                    <a:lumOff val="15000"/>
                  </a:srgbClr>
                </a:solidFill>
              </a:rPr>
              <a:t>0</a:t>
            </a:r>
            <a:r>
              <a:rPr lang="sv-SE" sz="2000" kern="0" dirty="0">
                <a:solidFill>
                  <a:srgbClr val="000000"/>
                </a:solidFill>
              </a:rPr>
              <a:t>			Fasettindikator </a:t>
            </a:r>
            <a:r>
              <a:rPr lang="sv-SE" sz="2000" i="1" kern="0" dirty="0">
                <a:solidFill>
                  <a:srgbClr val="000000"/>
                </a:solidFill>
              </a:rPr>
              <a:t>(enligt anvisning under 419.4-419.9)</a:t>
            </a:r>
          </a:p>
          <a:p>
            <a:pPr marL="180975" lvl="0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sv-SE" sz="2000" kern="0" dirty="0">
                <a:solidFill>
                  <a:srgbClr val="000000"/>
                </a:solidFill>
              </a:rPr>
              <a:t>T4--</a:t>
            </a:r>
            <a:r>
              <a:rPr lang="sv-SE" sz="2000" b="1" kern="0" dirty="0">
                <a:solidFill>
                  <a:srgbClr val="996633"/>
                </a:solidFill>
              </a:rPr>
              <a:t>56</a:t>
            </a:r>
            <a:r>
              <a:rPr lang="sv-SE" sz="2000" kern="0" dirty="0">
                <a:solidFill>
                  <a:srgbClr val="000000"/>
                </a:solidFill>
              </a:rPr>
              <a:t>		Verb </a:t>
            </a:r>
            <a:r>
              <a:rPr lang="sv-SE" sz="2000" i="1" kern="0" dirty="0">
                <a:solidFill>
                  <a:srgbClr val="000000"/>
                </a:solidFill>
              </a:rPr>
              <a:t>(enligt anvisning under 419.4-419.9)</a:t>
            </a:r>
          </a:p>
          <a:p>
            <a:endParaRPr lang="sv-SE" dirty="0"/>
          </a:p>
        </p:txBody>
      </p:sp>
      <p:pic>
        <p:nvPicPr>
          <p:cNvPr id="8" name="Platshållare för innehåll 7" descr="Hand som visar ett tecken&#10;&#10;http://upload.wikimedia.org/wikipedia/commons/7/7d/American_Sign_Language_ASL.svg&#10;&#10;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007" y="1077666"/>
            <a:ext cx="1420491" cy="3353091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8BC58-83F9-4C38-BE4C-9CB08BD1B73F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39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4341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T2-1 – Områden, regioner, platser, hav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sz="quarter" idx="13"/>
          </p:nvPr>
        </p:nvSpPr>
        <p:spPr>
          <a:xfrm>
            <a:off x="838200" y="2095500"/>
            <a:ext cx="9452429" cy="4025900"/>
          </a:xfrm>
        </p:spPr>
        <p:txBody>
          <a:bodyPr/>
          <a:lstStyle/>
          <a:p>
            <a:pPr marL="0" indent="0">
              <a:buClrTx/>
              <a:buNone/>
            </a:pPr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Vidarindelning efter typ av områden, regioner, platser i </a:t>
            </a:r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allmänhet</a:t>
            </a:r>
          </a:p>
          <a:p>
            <a:pPr marL="0" indent="0">
              <a:buClrTx/>
              <a:buNone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Inte bundna till geografisk plats</a:t>
            </a:r>
          </a:p>
          <a:p>
            <a:pPr>
              <a:buClrTx/>
            </a:pPr>
            <a:endParaRPr lang="sv-SE" dirty="0" smtClean="0"/>
          </a:p>
          <a:p>
            <a:pPr>
              <a:buClrTx/>
            </a:pPr>
            <a:r>
              <a:rPr lang="sv-SE" dirty="0"/>
              <a:t>T2--11 </a:t>
            </a:r>
            <a:r>
              <a:rPr lang="sv-SE" dirty="0" smtClean="0"/>
              <a:t>Kalla </a:t>
            </a:r>
            <a:r>
              <a:rPr lang="sv-SE" dirty="0"/>
              <a:t>zoner</a:t>
            </a:r>
          </a:p>
          <a:p>
            <a:pPr>
              <a:buClrTx/>
            </a:pPr>
            <a:r>
              <a:rPr lang="sv-SE" dirty="0"/>
              <a:t> </a:t>
            </a:r>
            <a:r>
              <a:rPr lang="sv-SE" dirty="0" smtClean="0"/>
              <a:t>T2-</a:t>
            </a:r>
            <a:r>
              <a:rPr lang="sv-SE" dirty="0"/>
              <a:t>-12 </a:t>
            </a:r>
            <a:r>
              <a:rPr lang="sv-SE" dirty="0" smtClean="0"/>
              <a:t>Tempererade </a:t>
            </a:r>
            <a:r>
              <a:rPr lang="sv-SE" dirty="0"/>
              <a:t>zoner</a:t>
            </a:r>
          </a:p>
          <a:p>
            <a:pPr>
              <a:buClrTx/>
            </a:pPr>
            <a:r>
              <a:rPr lang="sv-SE" dirty="0"/>
              <a:t> </a:t>
            </a:r>
            <a:r>
              <a:rPr lang="sv-SE" dirty="0" smtClean="0"/>
              <a:t>T2-</a:t>
            </a:r>
            <a:r>
              <a:rPr lang="sv-SE" dirty="0"/>
              <a:t>-13 </a:t>
            </a:r>
            <a:r>
              <a:rPr lang="sv-SE" dirty="0" smtClean="0"/>
              <a:t>Tropikerna </a:t>
            </a:r>
            <a:r>
              <a:rPr lang="sv-SE" dirty="0"/>
              <a:t>(tropisk klimatzon)</a:t>
            </a:r>
          </a:p>
          <a:p>
            <a:pPr>
              <a:buClrTx/>
            </a:pPr>
            <a:r>
              <a:rPr lang="sv-SE" dirty="0"/>
              <a:t> </a:t>
            </a:r>
            <a:r>
              <a:rPr lang="sv-SE" dirty="0" smtClean="0"/>
              <a:t>T2-</a:t>
            </a:r>
            <a:r>
              <a:rPr lang="sv-SE" dirty="0"/>
              <a:t>-14 </a:t>
            </a:r>
            <a:r>
              <a:rPr lang="sv-SE" dirty="0" smtClean="0"/>
              <a:t>Mark </a:t>
            </a:r>
            <a:r>
              <a:rPr lang="sv-SE" dirty="0"/>
              <a:t>och </a:t>
            </a:r>
            <a:r>
              <a:rPr lang="sv-SE" dirty="0" err="1"/>
              <a:t>landformer</a:t>
            </a:r>
            <a:endParaRPr lang="sv-SE" dirty="0"/>
          </a:p>
          <a:p>
            <a:pPr>
              <a:buClrTx/>
            </a:pPr>
            <a:r>
              <a:rPr lang="sv-SE" dirty="0"/>
              <a:t> </a:t>
            </a:r>
            <a:r>
              <a:rPr lang="sv-SE" dirty="0" smtClean="0"/>
              <a:t>T2-</a:t>
            </a:r>
            <a:r>
              <a:rPr lang="sv-SE" dirty="0"/>
              <a:t>-15 </a:t>
            </a:r>
            <a:r>
              <a:rPr lang="sv-SE" dirty="0" smtClean="0"/>
              <a:t>Områden </a:t>
            </a:r>
            <a:r>
              <a:rPr lang="sv-SE" dirty="0"/>
              <a:t>efter typ av vegetation</a:t>
            </a:r>
          </a:p>
          <a:p>
            <a:pPr marL="0" indent="0">
              <a:buClrTx/>
              <a:buNone/>
            </a:pPr>
            <a:endParaRPr lang="sv-SE" dirty="0" smtClean="0"/>
          </a:p>
          <a:p>
            <a:pPr>
              <a:buClrTx/>
            </a:pPr>
            <a:endParaRPr lang="sv-SE" dirty="0"/>
          </a:p>
          <a:p>
            <a:pPr>
              <a:buClrTx/>
            </a:pPr>
            <a:endParaRPr lang="sv-SE" dirty="0" smtClean="0"/>
          </a:p>
          <a:p>
            <a:pPr>
              <a:buClrTx/>
            </a:pPr>
            <a:endParaRPr lang="sv-SE" dirty="0"/>
          </a:p>
        </p:txBody>
      </p:sp>
      <p:sp>
        <p:nvSpPr>
          <p:cNvPr id="12" name="Platshållare för innehåll 11"/>
          <p:cNvSpPr>
            <a:spLocks noGrp="1"/>
          </p:cNvSpPr>
          <p:nvPr>
            <p:ph sz="quarter" idx="14"/>
          </p:nvPr>
        </p:nvSpPr>
        <p:spPr>
          <a:xfrm>
            <a:off x="6212113" y="2095500"/>
            <a:ext cx="5215908" cy="4037121"/>
          </a:xfrm>
        </p:spPr>
        <p:txBody>
          <a:bodyPr/>
          <a:lstStyle/>
          <a:p>
            <a:endParaRPr lang="sv-SE" dirty="0" smtClean="0"/>
          </a:p>
          <a:p>
            <a:endParaRPr lang="sv-SE" dirty="0"/>
          </a:p>
          <a:p>
            <a:endParaRPr lang="sv-SE" dirty="0"/>
          </a:p>
          <a:p>
            <a:pPr>
              <a:buClrTx/>
            </a:pPr>
            <a:r>
              <a:rPr lang="sv-SE" dirty="0" smtClean="0"/>
              <a:t>T2-</a:t>
            </a:r>
            <a:r>
              <a:rPr lang="sv-SE" dirty="0"/>
              <a:t>-16 Luft och vatten</a:t>
            </a:r>
          </a:p>
          <a:p>
            <a:pPr>
              <a:buClrTx/>
            </a:pPr>
            <a:r>
              <a:rPr lang="sv-SE" dirty="0"/>
              <a:t>T2--17 Socioekonomiska områden</a:t>
            </a:r>
          </a:p>
          <a:p>
            <a:pPr>
              <a:buClrTx/>
            </a:pPr>
            <a:r>
              <a:rPr lang="sv-SE" dirty="0"/>
              <a:t>T2--18 Övriga typer av områden på jorden</a:t>
            </a:r>
          </a:p>
          <a:p>
            <a:pPr>
              <a:buClrTx/>
            </a:pPr>
            <a:r>
              <a:rPr lang="sv-SE" dirty="0"/>
              <a:t> T2--19 Rymden</a:t>
            </a:r>
          </a:p>
          <a:p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6C4B-A566-45FC-BBC7-AAAE4F8D5E29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3569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Tabell 6 </a:t>
            </a:r>
            <a:r>
              <a:rPr lang="sv-SE" altLang="sv-SE" dirty="0" smtClean="0"/>
              <a:t>Språk</a:t>
            </a:r>
            <a:br>
              <a:rPr lang="sv-SE" altLang="sv-SE" dirty="0" smtClean="0"/>
            </a:b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CF02-DF51-4BF2-BE0C-EAC83B2CEB1A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sv-SE" dirty="0"/>
              <a:t>Innehåller språk och språkfamiljer</a:t>
            </a:r>
          </a:p>
          <a:p>
            <a:pPr>
              <a:buClr>
                <a:schemeClr val="tx1"/>
              </a:buClr>
            </a:pPr>
            <a:endParaRPr lang="sv-SE" dirty="0"/>
          </a:p>
          <a:p>
            <a:pPr>
              <a:buClr>
                <a:schemeClr val="tx1"/>
              </a:buClr>
            </a:pPr>
            <a:r>
              <a:rPr lang="sv-SE" dirty="0"/>
              <a:t>Används för att bygga nummer för vissa ovanliga språk</a:t>
            </a:r>
          </a:p>
          <a:p>
            <a:pPr>
              <a:buClr>
                <a:schemeClr val="tx1"/>
              </a:buClr>
            </a:pPr>
            <a:r>
              <a:rPr lang="sv-SE" dirty="0"/>
              <a:t>Används för att lägga till ytterligare ett språk i ett nummer</a:t>
            </a:r>
          </a:p>
          <a:p>
            <a:pPr>
              <a:buClr>
                <a:schemeClr val="tx1"/>
              </a:buClr>
            </a:pPr>
            <a:r>
              <a:rPr lang="sv-SE" dirty="0"/>
              <a:t>Används inom andra delar av schemat för att uttrycka att något gäller ett visst språk</a:t>
            </a:r>
          </a:p>
          <a:p>
            <a:pPr>
              <a:buClr>
                <a:schemeClr val="tx1"/>
              </a:buClr>
            </a:pPr>
            <a:endParaRPr lang="sv-SE" dirty="0"/>
          </a:p>
          <a:p>
            <a:pPr>
              <a:buClr>
                <a:schemeClr val="tx1"/>
              </a:buClr>
            </a:pPr>
            <a:r>
              <a:rPr lang="sv-SE" dirty="0"/>
              <a:t>Används endast enligt anvisning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40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3407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Tabell 6  lägga till fler språk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3AD44-711C-4AF8-8F09-8D2DCCE11B9F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 smtClean="0">
                <a:solidFill>
                  <a:srgbClr val="000000"/>
                </a:solidFill>
              </a:rPr>
              <a:t>44</a:t>
            </a:r>
            <a:r>
              <a:rPr lang="sv-SE" altLang="sv-SE" sz="2000" b="1" kern="0" dirty="0" smtClean="0">
                <a:solidFill>
                  <a:srgbClr val="996633"/>
                </a:solidFill>
              </a:rPr>
              <a:t>2.4</a:t>
            </a:r>
            <a:r>
              <a:rPr lang="sv-SE" altLang="sv-SE" sz="2000" b="1" kern="0" dirty="0" smtClean="0">
                <a:solidFill>
                  <a:srgbClr val="FF6600"/>
                </a:solidFill>
              </a:rPr>
              <a:t>21	</a:t>
            </a:r>
            <a:r>
              <a:rPr lang="sv-SE" altLang="sv-SE" sz="2000" b="1" kern="0" dirty="0" smtClean="0">
                <a:solidFill>
                  <a:srgbClr val="000000"/>
                </a:solidFill>
              </a:rPr>
              <a:t>Engelska </a:t>
            </a:r>
            <a:r>
              <a:rPr lang="sv-SE" altLang="sv-SE" sz="2000" b="1" kern="0" dirty="0">
                <a:solidFill>
                  <a:srgbClr val="000000"/>
                </a:solidFill>
              </a:rPr>
              <a:t>lånord i </a:t>
            </a:r>
            <a:r>
              <a:rPr lang="sv-SE" altLang="sv-SE" sz="2000" b="1" kern="0" dirty="0" smtClean="0">
                <a:solidFill>
                  <a:srgbClr val="000000"/>
                </a:solidFill>
              </a:rPr>
              <a:t>franskan</a:t>
            </a:r>
          </a:p>
          <a:p>
            <a:pPr mar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endParaRPr lang="sv-SE" altLang="sv-SE" sz="2000" b="1" kern="0" dirty="0">
              <a:solidFill>
                <a:srgbClr val="FF6600"/>
              </a:solidFill>
            </a:endParaRPr>
          </a:p>
          <a:p>
            <a:pPr marL="457200" lvl="0" indent="-45720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AutoNum type="arabicPlain" startAt="44"/>
            </a:pPr>
            <a:r>
              <a:rPr lang="sv-SE" altLang="sv-SE" sz="2000" kern="0" dirty="0">
                <a:solidFill>
                  <a:srgbClr val="000000"/>
                </a:solidFill>
              </a:rPr>
              <a:t>Franska</a:t>
            </a: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441-448 Indelningar av franska</a:t>
            </a: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T4--241- T4--249  Språkliga element från särskilda </a:t>
            </a:r>
            <a:r>
              <a:rPr lang="sv-SE" altLang="sv-SE" sz="2000" kern="0" dirty="0" smtClean="0">
                <a:solidFill>
                  <a:srgbClr val="000000"/>
                </a:solidFill>
              </a:rPr>
              <a:t>främmande språk </a:t>
            </a:r>
            <a:r>
              <a:rPr lang="sv-SE" altLang="sv-SE" sz="2000" i="1" kern="0" dirty="0">
                <a:solidFill>
                  <a:srgbClr val="000000"/>
                </a:solidFill>
              </a:rPr>
              <a:t>(Lånord i index)</a:t>
            </a: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endParaRPr lang="sv-SE" altLang="sv-SE" sz="2000" kern="0" dirty="0">
              <a:solidFill>
                <a:srgbClr val="000000"/>
              </a:solidFill>
            </a:endParaRP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T4--</a:t>
            </a:r>
            <a:r>
              <a:rPr lang="sv-SE" altLang="sv-SE" sz="2000" b="1" kern="0" dirty="0">
                <a:solidFill>
                  <a:srgbClr val="996633"/>
                </a:solidFill>
              </a:rPr>
              <a:t>24 </a:t>
            </a:r>
            <a:r>
              <a:rPr lang="sv-SE" altLang="sv-SE" sz="2000" kern="0" dirty="0">
                <a:solidFill>
                  <a:srgbClr val="000000"/>
                </a:solidFill>
              </a:rPr>
              <a:t>	Språkliga element från särskilda….</a:t>
            </a:r>
            <a:br>
              <a:rPr lang="sv-SE" altLang="sv-SE" sz="2000" kern="0" dirty="0">
                <a:solidFill>
                  <a:srgbClr val="000000"/>
                </a:solidFill>
              </a:rPr>
            </a:br>
            <a:r>
              <a:rPr lang="sv-SE" altLang="sv-SE" sz="2000" kern="0" dirty="0">
                <a:solidFill>
                  <a:srgbClr val="000000"/>
                </a:solidFill>
              </a:rPr>
              <a:t>T6--</a:t>
            </a:r>
            <a:r>
              <a:rPr lang="sv-SE" altLang="sv-SE" sz="2000" b="1" kern="0" dirty="0">
                <a:solidFill>
                  <a:srgbClr val="FF6600"/>
                </a:solidFill>
              </a:rPr>
              <a:t>21</a:t>
            </a:r>
            <a:r>
              <a:rPr lang="sv-SE" altLang="sv-SE" sz="2000" kern="0" dirty="0">
                <a:solidFill>
                  <a:srgbClr val="000000"/>
                </a:solidFill>
              </a:rPr>
              <a:t>	Engelska </a:t>
            </a:r>
            <a:r>
              <a:rPr lang="sv-SE" altLang="sv-SE" sz="2000" i="1" kern="0" dirty="0">
                <a:solidFill>
                  <a:srgbClr val="000000"/>
                </a:solidFill>
              </a:rPr>
              <a:t>(enligt anvisning under T4--241-T4—249)</a:t>
            </a:r>
          </a:p>
          <a:p>
            <a:pPr>
              <a:buClr>
                <a:schemeClr val="tx1"/>
              </a:buClr>
            </a:pP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41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828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Tabell 6 - språk som tillägg - exempel (1)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sv-SE" sz="2000" kern="0" dirty="0">
                <a:solidFill>
                  <a:srgbClr val="000000"/>
                </a:solidFill>
              </a:rPr>
              <a:t>220.5</a:t>
            </a:r>
            <a:r>
              <a:rPr lang="sv-SE" sz="2000" b="1" kern="0" dirty="0">
                <a:solidFill>
                  <a:srgbClr val="FF6600"/>
                </a:solidFill>
              </a:rPr>
              <a:t>397</a:t>
            </a:r>
            <a:r>
              <a:rPr lang="sv-SE" sz="2000" kern="0" dirty="0">
                <a:solidFill>
                  <a:srgbClr val="000000"/>
                </a:solidFill>
              </a:rPr>
              <a:t> </a:t>
            </a:r>
            <a:r>
              <a:rPr lang="sv-SE" sz="2000" kern="0" dirty="0" smtClean="0">
                <a:solidFill>
                  <a:srgbClr val="000000"/>
                </a:solidFill>
              </a:rPr>
              <a:t>	</a:t>
            </a:r>
            <a:r>
              <a:rPr lang="sv-SE" sz="2000" b="1" kern="0" dirty="0" smtClean="0">
                <a:solidFill>
                  <a:srgbClr val="000000"/>
                </a:solidFill>
              </a:rPr>
              <a:t>Svenska bibelöversättningar</a:t>
            </a:r>
            <a:r>
              <a:rPr lang="sv-SE" sz="2000" kern="0" dirty="0">
                <a:solidFill>
                  <a:srgbClr val="000000"/>
                </a:solidFill>
              </a:rPr>
              <a:t/>
            </a:r>
            <a:br>
              <a:rPr lang="sv-SE" sz="2000" kern="0" dirty="0">
                <a:solidFill>
                  <a:srgbClr val="000000"/>
                </a:solidFill>
              </a:rPr>
            </a:br>
            <a:r>
              <a:rPr lang="sv-SE" sz="2000" kern="0" dirty="0">
                <a:solidFill>
                  <a:srgbClr val="000000"/>
                </a:solidFill>
              </a:rPr>
              <a:t/>
            </a:r>
            <a:br>
              <a:rPr lang="sv-SE" sz="2000" kern="0" dirty="0">
                <a:solidFill>
                  <a:srgbClr val="000000"/>
                </a:solidFill>
              </a:rPr>
            </a:br>
            <a:endParaRPr lang="sv-SE" sz="2000" kern="0" dirty="0">
              <a:solidFill>
                <a:srgbClr val="000000"/>
              </a:solidFill>
            </a:endParaRP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sv-SE" sz="2000" kern="0" dirty="0">
                <a:solidFill>
                  <a:srgbClr val="000000"/>
                </a:solidFill>
              </a:rPr>
              <a:t>220.5	Bibelöversättningar</a:t>
            </a:r>
            <a:br>
              <a:rPr lang="sv-SE" sz="2000" kern="0" dirty="0">
                <a:solidFill>
                  <a:srgbClr val="000000"/>
                </a:solidFill>
              </a:rPr>
            </a:br>
            <a:r>
              <a:rPr lang="sv-SE" sz="2000" kern="0" dirty="0">
                <a:solidFill>
                  <a:srgbClr val="000000"/>
                </a:solidFill>
              </a:rPr>
              <a:t>T6--</a:t>
            </a:r>
            <a:r>
              <a:rPr lang="sv-SE" sz="2000" b="1" kern="0" dirty="0">
                <a:solidFill>
                  <a:srgbClr val="FF6600"/>
                </a:solidFill>
              </a:rPr>
              <a:t>397</a:t>
            </a:r>
            <a:r>
              <a:rPr lang="sv-SE" sz="2000" kern="0" dirty="0">
                <a:solidFill>
                  <a:srgbClr val="000000"/>
                </a:solidFill>
              </a:rPr>
              <a:t>	Svenska </a:t>
            </a:r>
            <a:r>
              <a:rPr lang="sv-SE" sz="2000" i="1" kern="0" dirty="0">
                <a:solidFill>
                  <a:srgbClr val="000000"/>
                </a:solidFill>
              </a:rPr>
              <a:t>(enligt anvisning under 220.53-220.59)</a:t>
            </a:r>
          </a:p>
          <a:p>
            <a:pPr>
              <a:buClr>
                <a:schemeClr val="tx1"/>
              </a:buClr>
            </a:pPr>
            <a:endParaRPr lang="sv-SE" dirty="0"/>
          </a:p>
        </p:txBody>
      </p:sp>
      <p:pic>
        <p:nvPicPr>
          <p:cNvPr id="8" name="Platshållare för innehåll 7" descr="Bokomslag: Bibeln från början till slut&#10;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497" y="2095500"/>
            <a:ext cx="2136081" cy="2641322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EB41-E06A-4986-BDF8-051068D5DA5F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42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38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736601"/>
            <a:ext cx="10947400" cy="777874"/>
          </a:xfrm>
        </p:spPr>
        <p:txBody>
          <a:bodyPr/>
          <a:lstStyle/>
          <a:p>
            <a:r>
              <a:rPr lang="sv-SE" altLang="sv-SE" dirty="0"/>
              <a:t>Tabell 6 – språk som tillägg - exempel (2)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54722-4D96-4F39-B150-807CCE5817FF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03</a:t>
            </a:r>
            <a:r>
              <a:rPr lang="sv-SE" altLang="sv-SE" sz="2000" b="1" kern="0" dirty="0">
                <a:solidFill>
                  <a:srgbClr val="FF6600"/>
                </a:solidFill>
              </a:rPr>
              <a:t>3.97 </a:t>
            </a:r>
            <a:r>
              <a:rPr lang="sv-SE" altLang="sv-SE" sz="2000" kern="0" dirty="0" smtClean="0">
                <a:solidFill>
                  <a:srgbClr val="FF6600"/>
                </a:solidFill>
              </a:rPr>
              <a:t>	   </a:t>
            </a:r>
            <a:r>
              <a:rPr lang="sv-SE" altLang="sv-SE" sz="2000" b="1" kern="0" dirty="0" smtClean="0">
                <a:solidFill>
                  <a:srgbClr val="000000"/>
                </a:solidFill>
              </a:rPr>
              <a:t>Allmänna </a:t>
            </a:r>
            <a:r>
              <a:rPr lang="sv-SE" altLang="sv-SE" sz="2000" b="1" kern="0" dirty="0">
                <a:solidFill>
                  <a:srgbClr val="000000"/>
                </a:solidFill>
              </a:rPr>
              <a:t>uppslagsverk på </a:t>
            </a:r>
            <a:r>
              <a:rPr lang="sv-SE" altLang="sv-SE" sz="2000" b="1" kern="0" dirty="0" smtClean="0">
                <a:solidFill>
                  <a:srgbClr val="000000"/>
                </a:solidFill>
              </a:rPr>
              <a:t>svenska</a:t>
            </a:r>
            <a:endParaRPr lang="sv-SE" altLang="sv-SE" sz="2000" b="1" kern="0" dirty="0">
              <a:solidFill>
                <a:srgbClr val="000000"/>
              </a:solidFill>
            </a:endParaRP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03        		Uppslagsverk</a:t>
            </a:r>
            <a:br>
              <a:rPr lang="sv-SE" altLang="sv-SE" sz="2000" kern="0" dirty="0">
                <a:solidFill>
                  <a:srgbClr val="000000"/>
                </a:solidFill>
              </a:rPr>
            </a:br>
            <a:r>
              <a:rPr lang="sv-SE" altLang="sv-SE" sz="2000" kern="0" dirty="0">
                <a:solidFill>
                  <a:srgbClr val="000000"/>
                </a:solidFill>
              </a:rPr>
              <a:t>T6--</a:t>
            </a:r>
            <a:r>
              <a:rPr lang="sv-SE" altLang="sv-SE" sz="2000" b="1" kern="0" dirty="0">
                <a:solidFill>
                  <a:srgbClr val="FF6600"/>
                </a:solidFill>
              </a:rPr>
              <a:t>397</a:t>
            </a:r>
            <a:r>
              <a:rPr lang="sv-SE" altLang="sv-SE" sz="2000" kern="0" dirty="0">
                <a:solidFill>
                  <a:srgbClr val="000000"/>
                </a:solidFill>
              </a:rPr>
              <a:t>		Svenska</a:t>
            </a:r>
            <a:br>
              <a:rPr lang="sv-SE" altLang="sv-SE" sz="2000" kern="0" dirty="0">
                <a:solidFill>
                  <a:srgbClr val="000000"/>
                </a:solidFill>
              </a:rPr>
            </a:br>
            <a:endParaRPr lang="sv-SE" altLang="sv-SE" sz="2000" kern="0" dirty="0">
              <a:solidFill>
                <a:srgbClr val="000000"/>
              </a:solidFill>
            </a:endParaRP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05</a:t>
            </a:r>
            <a:r>
              <a:rPr lang="sv-SE" altLang="sv-SE" sz="2000" b="1" kern="0" dirty="0">
                <a:solidFill>
                  <a:srgbClr val="FF6600"/>
                </a:solidFill>
              </a:rPr>
              <a:t>4.1</a:t>
            </a:r>
            <a:r>
              <a:rPr lang="sv-SE" altLang="sv-SE" sz="2000" b="1" i="1" kern="0" dirty="0">
                <a:solidFill>
                  <a:srgbClr val="FF6600"/>
                </a:solidFill>
              </a:rPr>
              <a:t> </a:t>
            </a:r>
            <a:r>
              <a:rPr lang="sv-SE" altLang="sv-SE" sz="2000" b="1" i="1" kern="0" dirty="0" smtClean="0">
                <a:solidFill>
                  <a:srgbClr val="FF6600"/>
                </a:solidFill>
              </a:rPr>
              <a:t>      </a:t>
            </a:r>
            <a:r>
              <a:rPr lang="sv-SE" altLang="sv-SE" sz="2000" b="1" kern="0" dirty="0" smtClean="0">
                <a:solidFill>
                  <a:srgbClr val="000000"/>
                </a:solidFill>
              </a:rPr>
              <a:t>Allmänna </a:t>
            </a:r>
            <a:r>
              <a:rPr lang="sv-SE" altLang="sv-SE" sz="2000" b="1" kern="0" dirty="0">
                <a:solidFill>
                  <a:srgbClr val="000000"/>
                </a:solidFill>
              </a:rPr>
              <a:t>tidskrifter på </a:t>
            </a:r>
            <a:r>
              <a:rPr lang="sv-SE" altLang="sv-SE" sz="2000" b="1" kern="0" dirty="0" smtClean="0">
                <a:solidFill>
                  <a:srgbClr val="000000"/>
                </a:solidFill>
              </a:rPr>
              <a:t>franska</a:t>
            </a:r>
            <a:r>
              <a:rPr lang="sv-SE" altLang="sv-SE" sz="2000" b="1" kern="0" dirty="0">
                <a:solidFill>
                  <a:srgbClr val="B9CB00"/>
                </a:solidFill>
              </a:rPr>
              <a:t/>
            </a:r>
            <a:br>
              <a:rPr lang="sv-SE" altLang="sv-SE" sz="2000" b="1" kern="0" dirty="0">
                <a:solidFill>
                  <a:srgbClr val="B9CB00"/>
                </a:solidFill>
              </a:rPr>
            </a:br>
            <a:r>
              <a:rPr lang="sv-SE" altLang="sv-SE" sz="2000" kern="0" dirty="0">
                <a:solidFill>
                  <a:srgbClr val="000000"/>
                </a:solidFill>
              </a:rPr>
              <a:t>05</a:t>
            </a:r>
            <a:r>
              <a:rPr lang="sv-SE" altLang="sv-SE" sz="2000" b="1" kern="0" dirty="0">
                <a:solidFill>
                  <a:srgbClr val="B9CB00"/>
                </a:solidFill>
              </a:rPr>
              <a:t>        		</a:t>
            </a:r>
            <a:r>
              <a:rPr lang="sv-SE" altLang="sv-SE" sz="2000" kern="0" dirty="0">
                <a:solidFill>
                  <a:srgbClr val="000000"/>
                </a:solidFill>
              </a:rPr>
              <a:t>Allmänna seriella resurser</a:t>
            </a:r>
            <a:br>
              <a:rPr lang="sv-SE" altLang="sv-SE" sz="2000" kern="0" dirty="0">
                <a:solidFill>
                  <a:srgbClr val="000000"/>
                </a:solidFill>
              </a:rPr>
            </a:br>
            <a:r>
              <a:rPr lang="sv-SE" altLang="sv-SE" sz="2000" kern="0" dirty="0">
                <a:solidFill>
                  <a:srgbClr val="000000"/>
                </a:solidFill>
              </a:rPr>
              <a:t>T6--</a:t>
            </a:r>
            <a:r>
              <a:rPr lang="sv-SE" altLang="sv-SE" sz="2000" b="1" kern="0" dirty="0">
                <a:solidFill>
                  <a:srgbClr val="FF6600"/>
                </a:solidFill>
              </a:rPr>
              <a:t>41</a:t>
            </a:r>
            <a:r>
              <a:rPr lang="sv-SE" altLang="sv-SE" sz="2000" kern="0" dirty="0">
                <a:solidFill>
                  <a:srgbClr val="000000"/>
                </a:solidFill>
              </a:rPr>
              <a:t>		Franska </a:t>
            </a:r>
            <a:br>
              <a:rPr lang="sv-SE" altLang="sv-SE" sz="2000" kern="0" dirty="0">
                <a:solidFill>
                  <a:srgbClr val="000000"/>
                </a:solidFill>
              </a:rPr>
            </a:br>
            <a:endParaRPr lang="sv-SE" altLang="sv-SE" sz="2000" kern="0" dirty="0">
              <a:solidFill>
                <a:srgbClr val="000000"/>
              </a:solidFill>
            </a:endParaRP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398.9</a:t>
            </a:r>
            <a:r>
              <a:rPr lang="sv-SE" altLang="sv-SE" sz="2000" b="1" kern="0" dirty="0">
                <a:solidFill>
                  <a:srgbClr val="FF6600"/>
                </a:solidFill>
              </a:rPr>
              <a:t>951 </a:t>
            </a:r>
            <a:r>
              <a:rPr lang="sv-SE" altLang="sv-SE" sz="2000" b="1" kern="0" dirty="0" smtClean="0">
                <a:solidFill>
                  <a:srgbClr val="000000"/>
                </a:solidFill>
              </a:rPr>
              <a:t>Kinesiska ordspråk</a:t>
            </a:r>
            <a:r>
              <a:rPr lang="sv-SE" altLang="sv-SE" sz="2000" b="1" kern="0" dirty="0">
                <a:solidFill>
                  <a:srgbClr val="B9CB00"/>
                </a:solidFill>
              </a:rPr>
              <a:t/>
            </a:r>
            <a:br>
              <a:rPr lang="sv-SE" altLang="sv-SE" sz="2000" b="1" kern="0" dirty="0">
                <a:solidFill>
                  <a:srgbClr val="B9CB00"/>
                </a:solidFill>
              </a:rPr>
            </a:br>
            <a:r>
              <a:rPr lang="sv-SE" altLang="sv-SE" sz="2000" kern="0" dirty="0">
                <a:solidFill>
                  <a:srgbClr val="000000"/>
                </a:solidFill>
              </a:rPr>
              <a:t>398.9</a:t>
            </a:r>
            <a:r>
              <a:rPr lang="sv-SE" altLang="sv-SE" sz="2000" b="1" kern="0" dirty="0">
                <a:solidFill>
                  <a:srgbClr val="009EE0"/>
                </a:solidFill>
              </a:rPr>
              <a:t>   		</a:t>
            </a:r>
            <a:r>
              <a:rPr lang="sv-SE" altLang="sv-SE" sz="2000" kern="0" dirty="0">
                <a:solidFill>
                  <a:srgbClr val="000000"/>
                </a:solidFill>
              </a:rPr>
              <a:t>Ordspråk</a:t>
            </a:r>
            <a:br>
              <a:rPr lang="sv-SE" altLang="sv-SE" sz="2000" kern="0" dirty="0">
                <a:solidFill>
                  <a:srgbClr val="000000"/>
                </a:solidFill>
              </a:rPr>
            </a:br>
            <a:r>
              <a:rPr lang="sv-SE" altLang="sv-SE" sz="2000" kern="0" dirty="0">
                <a:solidFill>
                  <a:srgbClr val="000000"/>
                </a:solidFill>
              </a:rPr>
              <a:t>T6--</a:t>
            </a:r>
            <a:r>
              <a:rPr lang="sv-SE" altLang="sv-SE" sz="2000" b="1" kern="0" dirty="0">
                <a:solidFill>
                  <a:srgbClr val="FF6600"/>
                </a:solidFill>
              </a:rPr>
              <a:t>951</a:t>
            </a:r>
            <a:r>
              <a:rPr lang="sv-SE" altLang="sv-SE" sz="2000" kern="0" dirty="0">
                <a:solidFill>
                  <a:srgbClr val="000000"/>
                </a:solidFill>
              </a:rPr>
              <a:t>		Kinesiska </a:t>
            </a:r>
          </a:p>
          <a:p>
            <a:pPr>
              <a:buClr>
                <a:schemeClr val="tx1"/>
              </a:buClr>
            </a:pP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43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631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sz="3600" dirty="0"/>
              <a:t>T4—32 – T4—39  - </a:t>
            </a:r>
            <a:r>
              <a:rPr lang="en-US" altLang="sv-SE" sz="3600" dirty="0" err="1"/>
              <a:t>Tvåspråkiga</a:t>
            </a:r>
            <a:r>
              <a:rPr lang="en-US" altLang="sv-SE" sz="3600" dirty="0"/>
              <a:t> </a:t>
            </a:r>
            <a:r>
              <a:rPr lang="en-US" altLang="sv-SE" sz="3600" dirty="0" err="1"/>
              <a:t>lexikon</a:t>
            </a:r>
            <a:r>
              <a:rPr lang="en-US" altLang="sv-SE" sz="3600" dirty="0"/>
              <a:t> </a:t>
            </a:r>
            <a:endParaRPr lang="sv-SE" sz="3600" dirty="0"/>
          </a:p>
        </p:txBody>
      </p:sp>
      <p:sp>
        <p:nvSpPr>
          <p:cNvPr id="5" name="Platshållare för text 4"/>
          <p:cNvSpPr>
            <a:spLocks noGrp="1"/>
          </p:cNvSpPr>
          <p:nvPr>
            <p:ph sz="quarter" idx="13"/>
          </p:nvPr>
        </p:nvSpPr>
        <p:spPr>
          <a:xfrm>
            <a:off x="838200" y="2095500"/>
            <a:ext cx="9486418" cy="4025900"/>
          </a:xfrm>
        </p:spPr>
        <p:txBody>
          <a:bodyPr/>
          <a:lstStyle/>
          <a:p>
            <a:pPr marL="406400" lvl="0" indent="-393700" fontAlgn="base">
              <a:lnSpc>
                <a:spcPct val="120000"/>
              </a:lnSpc>
              <a:spcBef>
                <a:spcPct val="25000"/>
              </a:spcBef>
              <a:spcAft>
                <a:spcPct val="0"/>
              </a:spcAft>
              <a:buClr>
                <a:srgbClr val="FF7600"/>
              </a:buClr>
              <a:buSzTx/>
              <a:buNone/>
            </a:pPr>
            <a:r>
              <a:rPr lang="sv-SE" altLang="sv-SE" sz="1600" kern="0" dirty="0">
                <a:solidFill>
                  <a:srgbClr val="000000"/>
                </a:solidFill>
              </a:rPr>
              <a:t>Tillfoga till basnummer T4—3 notation </a:t>
            </a:r>
            <a:r>
              <a:rPr lang="en-US" altLang="sv-SE" sz="1600" kern="0" dirty="0">
                <a:solidFill>
                  <a:srgbClr val="000000"/>
                </a:solidFill>
              </a:rPr>
              <a:t>2—9 </a:t>
            </a:r>
            <a:r>
              <a:rPr lang="en-US" altLang="sv-SE" sz="1600" kern="0" dirty="0" err="1">
                <a:solidFill>
                  <a:srgbClr val="000000"/>
                </a:solidFill>
              </a:rPr>
              <a:t>från</a:t>
            </a:r>
            <a:r>
              <a:rPr lang="en-US" altLang="sv-SE" sz="1600" kern="0" dirty="0">
                <a:solidFill>
                  <a:srgbClr val="000000"/>
                </a:solidFill>
              </a:rPr>
              <a:t> </a:t>
            </a:r>
            <a:r>
              <a:rPr lang="en-US" altLang="sv-SE" sz="1600" kern="0" dirty="0" err="1">
                <a:solidFill>
                  <a:srgbClr val="000000"/>
                </a:solidFill>
              </a:rPr>
              <a:t>tabell</a:t>
            </a:r>
            <a:r>
              <a:rPr lang="en-US" altLang="sv-SE" sz="1600" kern="0" dirty="0">
                <a:solidFill>
                  <a:srgbClr val="000000"/>
                </a:solidFill>
              </a:rPr>
              <a:t> 6…</a:t>
            </a:r>
            <a:br>
              <a:rPr lang="en-US" altLang="sv-SE" sz="1600" kern="0" dirty="0">
                <a:solidFill>
                  <a:srgbClr val="000000"/>
                </a:solidFill>
              </a:rPr>
            </a:br>
            <a:r>
              <a:rPr lang="en-US" altLang="sv-SE" sz="1600" kern="0" dirty="0">
                <a:solidFill>
                  <a:srgbClr val="000000"/>
                </a:solidFill>
              </a:rPr>
              <a:t> </a:t>
            </a:r>
          </a:p>
          <a:p>
            <a:pPr marL="298450" lvl="0" indent="-285750" fontAlgn="base">
              <a:lnSpc>
                <a:spcPct val="12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Tx/>
            </a:pPr>
            <a:r>
              <a:rPr lang="sv-SE" altLang="sv-SE" sz="1600" kern="0" dirty="0">
                <a:solidFill>
                  <a:srgbClr val="000000"/>
                </a:solidFill>
              </a:rPr>
              <a:t>Ett tvåspråkigt lexikon med </a:t>
            </a:r>
            <a:r>
              <a:rPr lang="sv-SE" altLang="sv-SE" sz="1600" b="1" kern="0" dirty="0">
                <a:solidFill>
                  <a:srgbClr val="000000"/>
                </a:solidFill>
              </a:rPr>
              <a:t>uppslagsord på ett av språken</a:t>
            </a:r>
            <a:r>
              <a:rPr lang="sv-SE" altLang="sv-SE" sz="1600" kern="0" dirty="0">
                <a:solidFill>
                  <a:srgbClr val="000000"/>
                </a:solidFill>
              </a:rPr>
              <a:t> klassificeras</a:t>
            </a:r>
            <a:br>
              <a:rPr lang="sv-SE" altLang="sv-SE" sz="1600" kern="0" dirty="0">
                <a:solidFill>
                  <a:srgbClr val="000000"/>
                </a:solidFill>
              </a:rPr>
            </a:br>
            <a:r>
              <a:rPr lang="sv-SE" altLang="sv-SE" sz="1600" kern="0" dirty="0">
                <a:solidFill>
                  <a:srgbClr val="000000"/>
                </a:solidFill>
              </a:rPr>
              <a:t> med det språket, t.ex. ett engelsk-franskt lexikon 42</a:t>
            </a:r>
            <a:r>
              <a:rPr lang="sv-SE" altLang="sv-SE" sz="1600" b="1" kern="0" dirty="0">
                <a:solidFill>
                  <a:srgbClr val="996633"/>
                </a:solidFill>
              </a:rPr>
              <a:t>3</a:t>
            </a:r>
            <a:r>
              <a:rPr lang="sv-SE" altLang="sv-SE" sz="1600" kern="0" dirty="0">
                <a:solidFill>
                  <a:srgbClr val="000000"/>
                </a:solidFill>
              </a:rPr>
              <a:t>.</a:t>
            </a:r>
            <a:r>
              <a:rPr lang="sv-SE" altLang="sv-SE" sz="1600" b="1" kern="0" dirty="0">
                <a:solidFill>
                  <a:srgbClr val="FF6600"/>
                </a:solidFill>
              </a:rPr>
              <a:t>41</a:t>
            </a:r>
            <a:r>
              <a:rPr lang="sv-SE" altLang="sv-SE" sz="1600" kern="0" dirty="0">
                <a:solidFill>
                  <a:srgbClr val="000000"/>
                </a:solidFill>
              </a:rPr>
              <a:t>. </a:t>
            </a:r>
          </a:p>
          <a:p>
            <a:pPr marL="12700" lvl="0" indent="0" fontAlgn="base">
              <a:lnSpc>
                <a:spcPct val="12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Tx/>
              <a:buNone/>
            </a:pPr>
            <a:r>
              <a:rPr lang="sv-SE" altLang="sv-SE" sz="1600" kern="0" dirty="0">
                <a:solidFill>
                  <a:srgbClr val="000000"/>
                </a:solidFill>
              </a:rPr>
              <a:t>	</a:t>
            </a:r>
          </a:p>
          <a:p>
            <a:pPr marL="298450" lvl="0" indent="-285750" fontAlgn="base">
              <a:lnSpc>
                <a:spcPct val="12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Tx/>
            </a:pPr>
            <a:r>
              <a:rPr lang="sv-SE" altLang="sv-SE" sz="1600" kern="0" dirty="0">
                <a:solidFill>
                  <a:srgbClr val="000000"/>
                </a:solidFill>
              </a:rPr>
              <a:t>Ett tvåspråkigt lexikon med </a:t>
            </a:r>
            <a:r>
              <a:rPr lang="sv-SE" altLang="sv-SE" sz="1600" b="1" kern="0" dirty="0">
                <a:solidFill>
                  <a:srgbClr val="000000"/>
                </a:solidFill>
              </a:rPr>
              <a:t>uppslagsord på båda språken avsett för talare av det ena språket </a:t>
            </a:r>
            <a:r>
              <a:rPr lang="sv-SE" altLang="sv-SE" sz="1600" b="1" kern="0" dirty="0" smtClean="0">
                <a:solidFill>
                  <a:srgbClr val="000000"/>
                </a:solidFill>
              </a:rPr>
              <a:t/>
            </a:r>
            <a:br>
              <a:rPr lang="sv-SE" altLang="sv-SE" sz="1600" b="1" kern="0" dirty="0" smtClean="0">
                <a:solidFill>
                  <a:srgbClr val="000000"/>
                </a:solidFill>
              </a:rPr>
            </a:br>
            <a:r>
              <a:rPr lang="sv-SE" altLang="sv-SE" sz="1600" b="1" kern="0" dirty="0" smtClean="0">
                <a:solidFill>
                  <a:srgbClr val="000000"/>
                </a:solidFill>
              </a:rPr>
              <a:t>klassificeras </a:t>
            </a:r>
            <a:r>
              <a:rPr lang="sv-SE" altLang="sv-SE" sz="1600" b="1" kern="0" dirty="0">
                <a:solidFill>
                  <a:srgbClr val="000000"/>
                </a:solidFill>
              </a:rPr>
              <a:t>med det andra språket</a:t>
            </a:r>
            <a:r>
              <a:rPr lang="sv-SE" altLang="sv-SE" sz="1600" kern="0" dirty="0">
                <a:solidFill>
                  <a:srgbClr val="000000"/>
                </a:solidFill>
              </a:rPr>
              <a:t>, t.ex. ett tvåspråkigt lexikon med uppslagsord på franska och engelska men introduktion och förklaringar endast på franska klassificeras på engelska under 42</a:t>
            </a:r>
            <a:r>
              <a:rPr lang="sv-SE" altLang="sv-SE" sz="1600" b="1" kern="0" dirty="0">
                <a:solidFill>
                  <a:srgbClr val="996633"/>
                </a:solidFill>
              </a:rPr>
              <a:t>3</a:t>
            </a:r>
            <a:r>
              <a:rPr lang="sv-SE" altLang="sv-SE" sz="1600" kern="0" dirty="0">
                <a:solidFill>
                  <a:srgbClr val="000000"/>
                </a:solidFill>
              </a:rPr>
              <a:t>.</a:t>
            </a:r>
            <a:r>
              <a:rPr lang="sv-SE" altLang="sv-SE" sz="1600" b="1" kern="0" dirty="0">
                <a:solidFill>
                  <a:srgbClr val="FF6600"/>
                </a:solidFill>
              </a:rPr>
              <a:t>41</a:t>
            </a:r>
            <a:r>
              <a:rPr lang="sv-SE" altLang="sv-SE" sz="1600" kern="0" dirty="0">
                <a:solidFill>
                  <a:srgbClr val="000000"/>
                </a:solidFill>
              </a:rPr>
              <a:t>.</a:t>
            </a:r>
          </a:p>
          <a:p>
            <a:pPr marL="12700" lvl="0" indent="0" fontAlgn="base">
              <a:lnSpc>
                <a:spcPct val="12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Tx/>
              <a:buNone/>
            </a:pPr>
            <a:r>
              <a:rPr lang="sv-SE" altLang="sv-SE" sz="1600" kern="0" dirty="0">
                <a:solidFill>
                  <a:srgbClr val="000000"/>
                </a:solidFill>
              </a:rPr>
              <a:t>	</a:t>
            </a:r>
          </a:p>
          <a:p>
            <a:pPr marL="298450" lvl="0" indent="-285750" fontAlgn="base">
              <a:lnSpc>
                <a:spcPct val="120000"/>
              </a:lnSpc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SzTx/>
            </a:pPr>
            <a:r>
              <a:rPr lang="sv-SE" altLang="sv-SE" sz="1600" kern="0" dirty="0">
                <a:solidFill>
                  <a:srgbClr val="000000"/>
                </a:solidFill>
              </a:rPr>
              <a:t>Ett tvåspråkigt lexikon med </a:t>
            </a:r>
            <a:r>
              <a:rPr lang="sv-SE" altLang="sv-SE" sz="1600" b="1" kern="0" dirty="0">
                <a:solidFill>
                  <a:srgbClr val="000000"/>
                </a:solidFill>
              </a:rPr>
              <a:t>uppslagsord på båda språken avsett för talare av båda språken klassificeras med det språk som kommer sis</a:t>
            </a:r>
            <a:r>
              <a:rPr lang="sv-SE" altLang="sv-SE" sz="1600" kern="0" dirty="0">
                <a:solidFill>
                  <a:srgbClr val="000000"/>
                </a:solidFill>
              </a:rPr>
              <a:t>t i 420-490, t.ex. fransk-tyska, tysk-franska lexikon 44</a:t>
            </a:r>
            <a:r>
              <a:rPr lang="sv-SE" altLang="sv-SE" sz="1600" b="1" kern="0" dirty="0">
                <a:solidFill>
                  <a:srgbClr val="996633"/>
                </a:solidFill>
              </a:rPr>
              <a:t>3</a:t>
            </a:r>
            <a:r>
              <a:rPr lang="sv-SE" altLang="sv-SE" sz="1600" kern="0" dirty="0">
                <a:solidFill>
                  <a:srgbClr val="000000"/>
                </a:solidFill>
              </a:rPr>
              <a:t>.</a:t>
            </a:r>
            <a:r>
              <a:rPr lang="sv-SE" altLang="sv-SE" sz="1600" b="1" kern="0" dirty="0">
                <a:solidFill>
                  <a:srgbClr val="FF6600"/>
                </a:solidFill>
              </a:rPr>
              <a:t>31</a:t>
            </a:r>
            <a:endParaRPr lang="en-US" altLang="sv-SE" sz="1600" b="1" kern="0" dirty="0">
              <a:solidFill>
                <a:srgbClr val="FF6600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sv-SE" dirty="0"/>
          </a:p>
        </p:txBody>
      </p:sp>
      <p:pic>
        <p:nvPicPr>
          <p:cNvPr id="9" name="Platshållare för innehåll 8" descr="420&#10;T6--21&#10;Engelska&#10;&#10;440&#10;T6--41&#10;Franska&#10;&#10;430&#10;T6—31&#10;Tyska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314" y="365210"/>
            <a:ext cx="1419048" cy="2971429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FBD4-5560-45C5-916A-7E4F81DFB911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44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9031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dirty="0" err="1"/>
              <a:t>Tvåspråkigt</a:t>
            </a:r>
            <a:r>
              <a:rPr lang="en-US" altLang="sv-SE" dirty="0"/>
              <a:t> </a:t>
            </a:r>
            <a:r>
              <a:rPr lang="en-US" altLang="sv-SE" dirty="0" err="1"/>
              <a:t>lexikon</a:t>
            </a:r>
            <a:r>
              <a:rPr lang="en-US" altLang="sv-SE" dirty="0"/>
              <a:t> </a:t>
            </a:r>
            <a:r>
              <a:rPr lang="sv-SE" altLang="sv-SE" dirty="0"/>
              <a:t>– exempel 1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BB2DB-2013-49FB-AFB1-EA40987BB999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sv-SE" sz="2000" kern="0" dirty="0">
                <a:solidFill>
                  <a:srgbClr val="000000"/>
                </a:solidFill>
              </a:rPr>
              <a:t>439.82</a:t>
            </a:r>
            <a:r>
              <a:rPr lang="en-US" altLang="sv-SE" sz="2000" b="1" kern="0" dirty="0">
                <a:solidFill>
                  <a:srgbClr val="996633"/>
                </a:solidFill>
              </a:rPr>
              <a:t>3</a:t>
            </a:r>
            <a:r>
              <a:rPr lang="en-US" altLang="sv-SE" sz="2000" b="1" kern="0" dirty="0">
                <a:solidFill>
                  <a:srgbClr val="FF6600"/>
                </a:solidFill>
              </a:rPr>
              <a:t>397 </a:t>
            </a:r>
            <a:r>
              <a:rPr lang="en-US" altLang="sv-SE" sz="2000" b="1" kern="0" dirty="0" smtClean="0">
                <a:solidFill>
                  <a:srgbClr val="FF6600"/>
                </a:solidFill>
              </a:rPr>
              <a:t>	</a:t>
            </a:r>
            <a:r>
              <a:rPr lang="en-US" altLang="sv-SE" sz="2000" b="1" kern="0" dirty="0" err="1" smtClean="0">
                <a:solidFill>
                  <a:srgbClr val="000000"/>
                </a:solidFill>
              </a:rPr>
              <a:t>Norsk-svenskt</a:t>
            </a:r>
            <a:r>
              <a:rPr lang="en-US" altLang="sv-SE" sz="2000" b="1" kern="0" dirty="0" smtClean="0">
                <a:solidFill>
                  <a:srgbClr val="000000"/>
                </a:solidFill>
              </a:rPr>
              <a:t> </a:t>
            </a:r>
            <a:r>
              <a:rPr lang="en-US" altLang="sv-SE" sz="2000" b="1" kern="0" dirty="0" err="1" smtClean="0">
                <a:solidFill>
                  <a:srgbClr val="000000"/>
                </a:solidFill>
              </a:rPr>
              <a:t>lexikon</a:t>
            </a:r>
            <a:endParaRPr lang="en-US" altLang="sv-SE" sz="2000" b="1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sv-SE" sz="2000" i="1" kern="0" dirty="0">
                <a:solidFill>
                  <a:srgbClr val="000000"/>
                </a:solidFill>
              </a:rPr>
              <a:t>(</a:t>
            </a:r>
            <a:r>
              <a:rPr lang="en-US" altLang="sv-SE" sz="2000" i="1" kern="0" dirty="0" err="1">
                <a:solidFill>
                  <a:srgbClr val="000000"/>
                </a:solidFill>
              </a:rPr>
              <a:t>Norska-svenska</a:t>
            </a:r>
            <a:r>
              <a:rPr lang="en-US" altLang="sv-SE" sz="2000" i="1" kern="0" dirty="0">
                <a:solidFill>
                  <a:srgbClr val="000000"/>
                </a:solidFill>
              </a:rPr>
              <a:t>, med </a:t>
            </a:r>
            <a:r>
              <a:rPr lang="en-US" altLang="sv-SE" sz="2000" i="1" kern="0" dirty="0" err="1">
                <a:solidFill>
                  <a:srgbClr val="000000"/>
                </a:solidFill>
              </a:rPr>
              <a:t>uppslagsord</a:t>
            </a:r>
            <a:r>
              <a:rPr lang="en-US" altLang="sv-SE" sz="2000" i="1" kern="0" dirty="0">
                <a:solidFill>
                  <a:srgbClr val="000000"/>
                </a:solidFill>
              </a:rPr>
              <a:t> </a:t>
            </a:r>
            <a:r>
              <a:rPr lang="en-US" altLang="sv-SE" sz="2000" i="1" kern="0" dirty="0" err="1">
                <a:solidFill>
                  <a:srgbClr val="000000"/>
                </a:solidFill>
              </a:rPr>
              <a:t>på</a:t>
            </a:r>
            <a:r>
              <a:rPr lang="en-US" altLang="sv-SE" sz="2000" i="1" kern="0" dirty="0">
                <a:solidFill>
                  <a:srgbClr val="000000"/>
                </a:solidFill>
              </a:rPr>
              <a:t> </a:t>
            </a:r>
            <a:r>
              <a:rPr lang="en-US" altLang="sv-SE" sz="2000" i="1" kern="0" dirty="0" err="1">
                <a:solidFill>
                  <a:srgbClr val="000000"/>
                </a:solidFill>
              </a:rPr>
              <a:t>norska</a:t>
            </a:r>
            <a:r>
              <a:rPr lang="en-US" altLang="sv-SE" sz="2000" i="1" kern="0" dirty="0">
                <a:solidFill>
                  <a:srgbClr val="000000"/>
                </a:solidFill>
              </a:rPr>
              <a:t>)</a:t>
            </a:r>
            <a:br>
              <a:rPr lang="en-US" altLang="sv-SE" sz="2000" i="1" kern="0" dirty="0">
                <a:solidFill>
                  <a:srgbClr val="000000"/>
                </a:solidFill>
              </a:rPr>
            </a:br>
            <a:endParaRPr lang="en-US" altLang="sv-SE" sz="2000" kern="0" dirty="0">
              <a:solidFill>
                <a:srgbClr val="009EE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sv-SE" sz="2000" kern="0" dirty="0">
                <a:solidFill>
                  <a:srgbClr val="000000"/>
                </a:solidFill>
              </a:rPr>
              <a:t>439.82		</a:t>
            </a:r>
            <a:r>
              <a:rPr lang="sv-SE" altLang="sv-SE" sz="2000" kern="0" dirty="0">
                <a:solidFill>
                  <a:srgbClr val="000000"/>
                </a:solidFill>
              </a:rPr>
              <a:t>Norska</a:t>
            </a:r>
            <a:r>
              <a:rPr lang="en-US" altLang="sv-SE" sz="2000" kern="0" dirty="0">
                <a:solidFill>
                  <a:srgbClr val="000000"/>
                </a:solidFill>
              </a:rPr>
              <a:t>	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fr-CA" altLang="sv-SE" sz="2000" kern="0" dirty="0">
                <a:solidFill>
                  <a:srgbClr val="000000"/>
                </a:solidFill>
              </a:rPr>
              <a:t>T4--</a:t>
            </a:r>
            <a:r>
              <a:rPr lang="fr-CA" altLang="sv-SE" sz="2000" b="1" kern="0" dirty="0">
                <a:solidFill>
                  <a:srgbClr val="996633"/>
                </a:solidFill>
              </a:rPr>
              <a:t>3</a:t>
            </a:r>
            <a:r>
              <a:rPr lang="fr-CA" altLang="sv-SE" sz="2000" b="1" kern="0" dirty="0">
                <a:solidFill>
                  <a:srgbClr val="FF6600"/>
                </a:solidFill>
              </a:rPr>
              <a:t>		</a:t>
            </a:r>
            <a:r>
              <a:rPr lang="fr-CA" altLang="sv-SE" sz="2000" kern="0" dirty="0">
                <a:solidFill>
                  <a:srgbClr val="000000"/>
                </a:solidFill>
              </a:rPr>
              <a:t>Lexikon 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fr-CA" altLang="sv-SE" sz="2000" kern="0" dirty="0">
                <a:solidFill>
                  <a:srgbClr val="000000"/>
                </a:solidFill>
              </a:rPr>
              <a:t>T6—</a:t>
            </a:r>
            <a:r>
              <a:rPr lang="fr-CA" altLang="sv-SE" sz="2000" b="1" kern="0" dirty="0">
                <a:solidFill>
                  <a:srgbClr val="FF6600"/>
                </a:solidFill>
              </a:rPr>
              <a:t>397	</a:t>
            </a:r>
            <a:r>
              <a:rPr lang="fr-CA" altLang="sv-SE" sz="2000" kern="0" dirty="0">
                <a:solidFill>
                  <a:srgbClr val="000000"/>
                </a:solidFill>
              </a:rPr>
              <a:t>Svenska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endParaRPr lang="fr-CA" altLang="sv-SE" sz="2000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sv-SE" sz="2000" i="1" kern="0" dirty="0" err="1">
                <a:solidFill>
                  <a:srgbClr val="000000"/>
                </a:solidFill>
              </a:rPr>
              <a:t>Enligt</a:t>
            </a:r>
            <a:r>
              <a:rPr lang="en-US" altLang="sv-SE" sz="2000" i="1" kern="0" dirty="0">
                <a:solidFill>
                  <a:srgbClr val="000000"/>
                </a:solidFill>
              </a:rPr>
              <a:t> </a:t>
            </a:r>
            <a:r>
              <a:rPr lang="en-US" altLang="sv-SE" sz="2000" i="1" kern="0" dirty="0" err="1">
                <a:solidFill>
                  <a:srgbClr val="000000"/>
                </a:solidFill>
              </a:rPr>
              <a:t>anvisningarna</a:t>
            </a:r>
            <a:r>
              <a:rPr lang="en-US" altLang="sv-SE" sz="2000" i="1" kern="0" dirty="0">
                <a:solidFill>
                  <a:srgbClr val="000000"/>
                </a:solidFill>
              </a:rPr>
              <a:t> under T4--</a:t>
            </a:r>
            <a:r>
              <a:rPr lang="fr-CA" altLang="sv-SE" sz="2000" i="1" kern="0" dirty="0">
                <a:solidFill>
                  <a:srgbClr val="000000"/>
                </a:solidFill>
              </a:rPr>
              <a:t>2–3T4-9  Tvåspråkiga lexikon</a:t>
            </a:r>
            <a:endParaRPr lang="en-US" altLang="sv-SE" sz="2000" i="1" kern="0" dirty="0">
              <a:solidFill>
                <a:srgbClr val="000000"/>
              </a:solidFill>
            </a:endParaRPr>
          </a:p>
          <a:p>
            <a:pPr>
              <a:buClr>
                <a:schemeClr val="tx1"/>
              </a:buClr>
            </a:pP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45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4443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dirty="0" err="1"/>
              <a:t>Tvåspråkigt</a:t>
            </a:r>
            <a:r>
              <a:rPr lang="en-US" altLang="sv-SE" dirty="0"/>
              <a:t> </a:t>
            </a:r>
            <a:r>
              <a:rPr lang="en-US" altLang="sv-SE" dirty="0" err="1"/>
              <a:t>lexikon</a:t>
            </a:r>
            <a:r>
              <a:rPr lang="en-US" altLang="sv-SE" dirty="0"/>
              <a:t> </a:t>
            </a:r>
            <a:r>
              <a:rPr lang="sv-SE" altLang="sv-SE" dirty="0" smtClean="0"/>
              <a:t>– exempel 2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86AC5-CF64-4989-8629-010A7479B88B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sv-SE" sz="2000" kern="0" dirty="0">
                <a:solidFill>
                  <a:srgbClr val="000000"/>
                </a:solidFill>
              </a:rPr>
              <a:t>439.7</a:t>
            </a:r>
            <a:r>
              <a:rPr lang="en-US" altLang="sv-SE" sz="2000" b="1" kern="0" dirty="0">
                <a:solidFill>
                  <a:srgbClr val="996633"/>
                </a:solidFill>
              </a:rPr>
              <a:t>3</a:t>
            </a:r>
            <a:r>
              <a:rPr lang="en-US" altLang="sv-SE" sz="2000" b="1" kern="0" dirty="0">
                <a:solidFill>
                  <a:srgbClr val="FF6600"/>
                </a:solidFill>
              </a:rPr>
              <a:t>3982</a:t>
            </a:r>
            <a:r>
              <a:rPr lang="en-US" altLang="sv-SE" sz="2000" b="1" kern="0" dirty="0">
                <a:solidFill>
                  <a:srgbClr val="996633"/>
                </a:solidFill>
              </a:rPr>
              <a:t> </a:t>
            </a:r>
            <a:r>
              <a:rPr lang="en-US" altLang="sv-SE" sz="2000" b="1" kern="0" dirty="0" err="1">
                <a:solidFill>
                  <a:srgbClr val="000000"/>
                </a:solidFill>
              </a:rPr>
              <a:t>Svensk-norskt</a:t>
            </a:r>
            <a:r>
              <a:rPr lang="en-US" altLang="sv-SE" sz="2000" b="1" kern="0" dirty="0">
                <a:solidFill>
                  <a:srgbClr val="000000"/>
                </a:solidFill>
              </a:rPr>
              <a:t> </a:t>
            </a:r>
            <a:r>
              <a:rPr lang="en-US" altLang="sv-SE" sz="2000" b="1" kern="0" dirty="0" err="1" smtClean="0">
                <a:solidFill>
                  <a:srgbClr val="000000"/>
                </a:solidFill>
              </a:rPr>
              <a:t>lexikon</a:t>
            </a:r>
            <a:endParaRPr lang="en-US" altLang="sv-SE" sz="2000" b="1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sv-SE" sz="2000" i="1" kern="0" dirty="0">
                <a:solidFill>
                  <a:srgbClr val="000000"/>
                </a:solidFill>
              </a:rPr>
              <a:t>(</a:t>
            </a:r>
            <a:r>
              <a:rPr lang="en-US" altLang="sv-SE" sz="2000" i="1" kern="0" dirty="0" err="1">
                <a:solidFill>
                  <a:srgbClr val="000000"/>
                </a:solidFill>
              </a:rPr>
              <a:t>Norska-svenska</a:t>
            </a:r>
            <a:r>
              <a:rPr lang="en-US" altLang="sv-SE" sz="2000" i="1" kern="0" dirty="0">
                <a:solidFill>
                  <a:srgbClr val="000000"/>
                </a:solidFill>
              </a:rPr>
              <a:t>, </a:t>
            </a:r>
            <a:r>
              <a:rPr lang="en-US" altLang="sv-SE" sz="2000" i="1" kern="0" dirty="0" err="1">
                <a:solidFill>
                  <a:srgbClr val="000000"/>
                </a:solidFill>
              </a:rPr>
              <a:t>svenska-norska</a:t>
            </a:r>
            <a:r>
              <a:rPr lang="en-US" altLang="sv-SE" sz="2000" i="1" kern="0" dirty="0">
                <a:solidFill>
                  <a:srgbClr val="000000"/>
                </a:solidFill>
              </a:rPr>
              <a:t>. </a:t>
            </a:r>
            <a:r>
              <a:rPr lang="en-US" altLang="sv-SE" sz="2000" i="1" kern="0" dirty="0" err="1">
                <a:solidFill>
                  <a:srgbClr val="000000"/>
                </a:solidFill>
              </a:rPr>
              <a:t>Skriven</a:t>
            </a:r>
            <a:r>
              <a:rPr lang="en-US" altLang="sv-SE" sz="2000" i="1" kern="0" dirty="0">
                <a:solidFill>
                  <a:srgbClr val="000000"/>
                </a:solidFill>
              </a:rPr>
              <a:t> för </a:t>
            </a:r>
            <a:r>
              <a:rPr lang="en-US" altLang="sv-SE" sz="2000" i="1" kern="0" dirty="0" err="1">
                <a:solidFill>
                  <a:srgbClr val="000000"/>
                </a:solidFill>
              </a:rPr>
              <a:t>norrmän</a:t>
            </a:r>
            <a:r>
              <a:rPr lang="en-US" altLang="sv-SE" sz="2000" i="1" kern="0" dirty="0">
                <a:solidFill>
                  <a:srgbClr val="000000"/>
                </a:solidFill>
              </a:rPr>
              <a:t>)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endParaRPr lang="en-US" altLang="sv-SE" sz="2000" kern="0" dirty="0">
              <a:solidFill>
                <a:srgbClr val="009EE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sv-SE" sz="2000" kern="0" dirty="0">
                <a:solidFill>
                  <a:srgbClr val="000000"/>
                </a:solidFill>
              </a:rPr>
              <a:t>439.7		</a:t>
            </a:r>
            <a:r>
              <a:rPr lang="sv-SE" altLang="sv-SE" sz="2000" kern="0" dirty="0">
                <a:solidFill>
                  <a:srgbClr val="000000"/>
                </a:solidFill>
              </a:rPr>
              <a:t>Svenska</a:t>
            </a:r>
            <a:r>
              <a:rPr lang="en-US" altLang="sv-SE" sz="2000" kern="0" dirty="0">
                <a:solidFill>
                  <a:srgbClr val="000000"/>
                </a:solidFill>
              </a:rPr>
              <a:t>	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fr-CA" altLang="sv-SE" sz="2000" kern="0" dirty="0">
                <a:solidFill>
                  <a:srgbClr val="000000"/>
                </a:solidFill>
              </a:rPr>
              <a:t>T4--</a:t>
            </a:r>
            <a:r>
              <a:rPr lang="fr-CA" altLang="sv-SE" sz="2000" b="1" kern="0" dirty="0">
                <a:solidFill>
                  <a:srgbClr val="996633"/>
                </a:solidFill>
              </a:rPr>
              <a:t>3</a:t>
            </a:r>
            <a:r>
              <a:rPr lang="fr-CA" altLang="sv-SE" sz="2000" b="1" kern="0" dirty="0">
                <a:solidFill>
                  <a:srgbClr val="FF6600"/>
                </a:solidFill>
              </a:rPr>
              <a:t>		</a:t>
            </a:r>
            <a:r>
              <a:rPr lang="fr-CA" altLang="sv-SE" sz="2000" kern="0" dirty="0">
                <a:solidFill>
                  <a:srgbClr val="000000"/>
                </a:solidFill>
              </a:rPr>
              <a:t>Lexikon 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fr-CA" altLang="sv-SE" sz="2000" kern="0" dirty="0">
                <a:solidFill>
                  <a:srgbClr val="000000"/>
                </a:solidFill>
              </a:rPr>
              <a:t>T6—</a:t>
            </a:r>
            <a:r>
              <a:rPr lang="fr-CA" altLang="sv-SE" sz="2000" b="1" kern="0" dirty="0">
                <a:solidFill>
                  <a:srgbClr val="FF6600"/>
                </a:solidFill>
              </a:rPr>
              <a:t>3982	</a:t>
            </a:r>
            <a:r>
              <a:rPr lang="fr-CA" altLang="sv-SE" sz="2000" kern="0" dirty="0">
                <a:solidFill>
                  <a:srgbClr val="000000"/>
                </a:solidFill>
              </a:rPr>
              <a:t>Norska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endParaRPr lang="fr-CA" altLang="sv-SE" sz="2000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sv-SE" sz="2000" i="1" kern="0" dirty="0" err="1">
                <a:solidFill>
                  <a:srgbClr val="000000"/>
                </a:solidFill>
              </a:rPr>
              <a:t>Enligt</a:t>
            </a:r>
            <a:r>
              <a:rPr lang="en-US" altLang="sv-SE" sz="2000" i="1" kern="0" dirty="0">
                <a:solidFill>
                  <a:srgbClr val="000000"/>
                </a:solidFill>
              </a:rPr>
              <a:t> </a:t>
            </a:r>
            <a:r>
              <a:rPr lang="en-US" altLang="sv-SE" sz="2000" i="1" kern="0" dirty="0" err="1">
                <a:solidFill>
                  <a:srgbClr val="000000"/>
                </a:solidFill>
              </a:rPr>
              <a:t>anvisningarna</a:t>
            </a:r>
            <a:r>
              <a:rPr lang="en-US" altLang="sv-SE" sz="2000" i="1" kern="0" dirty="0">
                <a:solidFill>
                  <a:srgbClr val="000000"/>
                </a:solidFill>
              </a:rPr>
              <a:t> under T4--</a:t>
            </a:r>
            <a:r>
              <a:rPr lang="fr-CA" altLang="sv-SE" sz="2000" i="1" kern="0" dirty="0">
                <a:solidFill>
                  <a:srgbClr val="000000"/>
                </a:solidFill>
              </a:rPr>
              <a:t>2–3T4-9  Tvåspråkiga lexikon</a:t>
            </a:r>
            <a:endParaRPr lang="en-US" altLang="sv-SE" sz="2000" i="1" kern="0" dirty="0">
              <a:solidFill>
                <a:srgbClr val="000000"/>
              </a:solidFill>
            </a:endParaRPr>
          </a:p>
          <a:p>
            <a:pPr>
              <a:buClr>
                <a:schemeClr val="tx1"/>
              </a:buClr>
            </a:pP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46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669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dirty="0" err="1"/>
              <a:t>Tvåspråkigt</a:t>
            </a:r>
            <a:r>
              <a:rPr lang="en-US" altLang="sv-SE" dirty="0"/>
              <a:t> </a:t>
            </a:r>
            <a:r>
              <a:rPr lang="en-US" altLang="sv-SE" dirty="0" err="1"/>
              <a:t>lexikon</a:t>
            </a:r>
            <a:r>
              <a:rPr lang="en-US" altLang="sv-SE" dirty="0"/>
              <a:t> </a:t>
            </a:r>
            <a:r>
              <a:rPr lang="sv-SE" altLang="sv-SE" dirty="0" smtClean="0"/>
              <a:t>– exempel 3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0F09-78CA-44AD-9EA3-8DE0FAB2E790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sv-SE" sz="2000" kern="0" dirty="0">
                <a:solidFill>
                  <a:srgbClr val="000000"/>
                </a:solidFill>
              </a:rPr>
              <a:t>439.82</a:t>
            </a:r>
            <a:r>
              <a:rPr lang="en-US" altLang="sv-SE" sz="2000" b="1" kern="0" dirty="0">
                <a:solidFill>
                  <a:srgbClr val="996633"/>
                </a:solidFill>
              </a:rPr>
              <a:t>3</a:t>
            </a:r>
            <a:r>
              <a:rPr lang="en-US" altLang="sv-SE" sz="2000" b="1" kern="0" dirty="0">
                <a:solidFill>
                  <a:srgbClr val="FF6600"/>
                </a:solidFill>
              </a:rPr>
              <a:t>397</a:t>
            </a:r>
            <a:r>
              <a:rPr lang="en-US" altLang="sv-SE" sz="2000" b="1" kern="0" dirty="0">
                <a:solidFill>
                  <a:srgbClr val="996633"/>
                </a:solidFill>
              </a:rPr>
              <a:t> </a:t>
            </a:r>
            <a:r>
              <a:rPr lang="en-US" altLang="sv-SE" sz="2000" b="1" kern="0" dirty="0" err="1">
                <a:solidFill>
                  <a:srgbClr val="000000"/>
                </a:solidFill>
              </a:rPr>
              <a:t>Norsk-svenskt</a:t>
            </a:r>
            <a:r>
              <a:rPr lang="en-US" altLang="sv-SE" sz="2000" b="1" kern="0" dirty="0">
                <a:solidFill>
                  <a:srgbClr val="000000"/>
                </a:solidFill>
              </a:rPr>
              <a:t> </a:t>
            </a:r>
            <a:r>
              <a:rPr lang="en-US" altLang="sv-SE" sz="2000" b="1" kern="0" dirty="0" err="1" smtClean="0">
                <a:solidFill>
                  <a:srgbClr val="000000"/>
                </a:solidFill>
              </a:rPr>
              <a:t>lexikon</a:t>
            </a:r>
            <a:endParaRPr lang="en-US" altLang="sv-SE" sz="2000" b="1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sv-SE" sz="2000" i="1" kern="0" dirty="0">
                <a:solidFill>
                  <a:srgbClr val="000000"/>
                </a:solidFill>
              </a:rPr>
              <a:t>(</a:t>
            </a:r>
            <a:r>
              <a:rPr lang="en-US" altLang="sv-SE" sz="2000" i="1" kern="0" dirty="0" err="1">
                <a:solidFill>
                  <a:srgbClr val="000000"/>
                </a:solidFill>
              </a:rPr>
              <a:t>Norska-svenska</a:t>
            </a:r>
            <a:r>
              <a:rPr lang="en-US" altLang="sv-SE" sz="2000" i="1" kern="0" dirty="0">
                <a:solidFill>
                  <a:srgbClr val="000000"/>
                </a:solidFill>
              </a:rPr>
              <a:t>, </a:t>
            </a:r>
            <a:r>
              <a:rPr lang="en-US" altLang="sv-SE" sz="2000" i="1" kern="0" dirty="0" err="1">
                <a:solidFill>
                  <a:srgbClr val="000000"/>
                </a:solidFill>
              </a:rPr>
              <a:t>svenska-norska</a:t>
            </a:r>
            <a:r>
              <a:rPr lang="en-US" altLang="sv-SE" sz="2000" i="1" kern="0" dirty="0">
                <a:solidFill>
                  <a:srgbClr val="000000"/>
                </a:solidFill>
              </a:rPr>
              <a:t>. </a:t>
            </a:r>
            <a:r>
              <a:rPr lang="en-US" altLang="sv-SE" sz="2000" i="1" kern="0" dirty="0" err="1">
                <a:solidFill>
                  <a:srgbClr val="000000"/>
                </a:solidFill>
              </a:rPr>
              <a:t>Skriven</a:t>
            </a:r>
            <a:r>
              <a:rPr lang="en-US" altLang="sv-SE" sz="2000" i="1" kern="0" dirty="0">
                <a:solidFill>
                  <a:srgbClr val="000000"/>
                </a:solidFill>
              </a:rPr>
              <a:t> för </a:t>
            </a:r>
            <a:r>
              <a:rPr lang="en-US" altLang="sv-SE" sz="2000" i="1" kern="0" dirty="0" err="1">
                <a:solidFill>
                  <a:srgbClr val="000000"/>
                </a:solidFill>
              </a:rPr>
              <a:t>talare</a:t>
            </a:r>
            <a:r>
              <a:rPr lang="en-US" altLang="sv-SE" sz="2000" i="1" kern="0" dirty="0">
                <a:solidFill>
                  <a:srgbClr val="000000"/>
                </a:solidFill>
              </a:rPr>
              <a:t> </a:t>
            </a:r>
            <a:r>
              <a:rPr lang="en-US" altLang="sv-SE" sz="2000" i="1" kern="0" dirty="0" err="1">
                <a:solidFill>
                  <a:srgbClr val="000000"/>
                </a:solidFill>
              </a:rPr>
              <a:t>av</a:t>
            </a:r>
            <a:r>
              <a:rPr lang="en-US" altLang="sv-SE" sz="2000" i="1" kern="0" dirty="0">
                <a:solidFill>
                  <a:srgbClr val="000000"/>
                </a:solidFill>
              </a:rPr>
              <a:t> </a:t>
            </a:r>
            <a:r>
              <a:rPr lang="en-US" altLang="sv-SE" sz="2000" i="1" kern="0" dirty="0" err="1">
                <a:solidFill>
                  <a:srgbClr val="000000"/>
                </a:solidFill>
              </a:rPr>
              <a:t>båda</a:t>
            </a:r>
            <a:r>
              <a:rPr lang="en-US" altLang="sv-SE" sz="2000" i="1" kern="0" dirty="0">
                <a:solidFill>
                  <a:srgbClr val="000000"/>
                </a:solidFill>
              </a:rPr>
              <a:t> </a:t>
            </a:r>
            <a:r>
              <a:rPr lang="en-US" altLang="sv-SE" sz="2000" i="1" kern="0" dirty="0" err="1">
                <a:solidFill>
                  <a:srgbClr val="000000"/>
                </a:solidFill>
              </a:rPr>
              <a:t>språken</a:t>
            </a:r>
            <a:r>
              <a:rPr lang="en-US" altLang="sv-SE" sz="2000" i="1" kern="0" dirty="0">
                <a:solidFill>
                  <a:srgbClr val="000000"/>
                </a:solidFill>
              </a:rPr>
              <a:t>)</a:t>
            </a:r>
            <a:br>
              <a:rPr lang="en-US" altLang="sv-SE" sz="2000" i="1" kern="0" dirty="0">
                <a:solidFill>
                  <a:srgbClr val="000000"/>
                </a:solidFill>
              </a:rPr>
            </a:br>
            <a:endParaRPr lang="en-US" altLang="sv-SE" sz="2000" kern="0" dirty="0">
              <a:solidFill>
                <a:srgbClr val="009EE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sv-SE" sz="2000" kern="0" dirty="0">
                <a:solidFill>
                  <a:srgbClr val="000000"/>
                </a:solidFill>
              </a:rPr>
              <a:t>439.82		</a:t>
            </a:r>
            <a:r>
              <a:rPr lang="sv-SE" altLang="sv-SE" sz="2000" kern="0" dirty="0">
                <a:solidFill>
                  <a:srgbClr val="000000"/>
                </a:solidFill>
              </a:rPr>
              <a:t>Norska</a:t>
            </a:r>
            <a:r>
              <a:rPr lang="en-US" altLang="sv-SE" sz="2000" kern="0" dirty="0">
                <a:solidFill>
                  <a:srgbClr val="000000"/>
                </a:solidFill>
              </a:rPr>
              <a:t>	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fr-CA" altLang="sv-SE" sz="2000" kern="0" dirty="0">
                <a:solidFill>
                  <a:srgbClr val="000000"/>
                </a:solidFill>
              </a:rPr>
              <a:t>T4--</a:t>
            </a:r>
            <a:r>
              <a:rPr lang="fr-CA" altLang="sv-SE" sz="2000" b="1" kern="0" dirty="0">
                <a:solidFill>
                  <a:srgbClr val="996633"/>
                </a:solidFill>
              </a:rPr>
              <a:t>3</a:t>
            </a:r>
            <a:r>
              <a:rPr lang="fr-CA" altLang="sv-SE" sz="2000" b="1" kern="0" dirty="0">
                <a:solidFill>
                  <a:srgbClr val="FF6600"/>
                </a:solidFill>
              </a:rPr>
              <a:t>		</a:t>
            </a:r>
            <a:r>
              <a:rPr lang="fr-CA" altLang="sv-SE" sz="2000" kern="0" dirty="0">
                <a:solidFill>
                  <a:srgbClr val="000000"/>
                </a:solidFill>
              </a:rPr>
              <a:t>Lexikon 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fr-CA" altLang="sv-SE" sz="2000" kern="0" dirty="0">
                <a:solidFill>
                  <a:srgbClr val="000000"/>
                </a:solidFill>
              </a:rPr>
              <a:t>T6—</a:t>
            </a:r>
            <a:r>
              <a:rPr lang="fr-CA" altLang="sv-SE" sz="2000" b="1" kern="0" dirty="0">
                <a:solidFill>
                  <a:srgbClr val="FF6600"/>
                </a:solidFill>
              </a:rPr>
              <a:t>397	</a:t>
            </a:r>
            <a:r>
              <a:rPr lang="fr-CA" altLang="sv-SE" sz="2000" kern="0" dirty="0">
                <a:solidFill>
                  <a:srgbClr val="000000"/>
                </a:solidFill>
              </a:rPr>
              <a:t>Svenska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endParaRPr lang="en-US" altLang="sv-SE" sz="2000" i="1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sv-SE" sz="2000" i="1" kern="0" dirty="0" err="1">
                <a:solidFill>
                  <a:srgbClr val="000000"/>
                </a:solidFill>
              </a:rPr>
              <a:t>Enligt</a:t>
            </a:r>
            <a:r>
              <a:rPr lang="en-US" altLang="sv-SE" sz="2000" i="1" kern="0" dirty="0">
                <a:solidFill>
                  <a:srgbClr val="000000"/>
                </a:solidFill>
              </a:rPr>
              <a:t> </a:t>
            </a:r>
            <a:r>
              <a:rPr lang="en-US" altLang="sv-SE" sz="2000" i="1" kern="0" dirty="0" err="1">
                <a:solidFill>
                  <a:srgbClr val="000000"/>
                </a:solidFill>
              </a:rPr>
              <a:t>anvisningarna</a:t>
            </a:r>
            <a:r>
              <a:rPr lang="en-US" altLang="sv-SE" sz="2000" i="1" kern="0" dirty="0">
                <a:solidFill>
                  <a:srgbClr val="000000"/>
                </a:solidFill>
              </a:rPr>
              <a:t> under T4--</a:t>
            </a:r>
            <a:r>
              <a:rPr lang="fr-CA" altLang="sv-SE" sz="2000" i="1" kern="0" dirty="0">
                <a:solidFill>
                  <a:srgbClr val="000000"/>
                </a:solidFill>
              </a:rPr>
              <a:t>2–3T4-9  Tvåspråkiga lexikon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fr-CA" altLang="sv-SE" sz="2000" i="1" kern="0" dirty="0">
                <a:solidFill>
                  <a:srgbClr val="000000"/>
                </a:solidFill>
              </a:rPr>
              <a:t>Klassificera på det språk som kommer sist i 420-490</a:t>
            </a:r>
            <a:endParaRPr lang="en-US" altLang="sv-SE" sz="2000" i="1" kern="0" dirty="0">
              <a:solidFill>
                <a:srgbClr val="000000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47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1925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Lexikon inom särskilda ämnen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9154-3268-4578-8867-C40F5228C8E9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sv-SE" dirty="0"/>
              <a:t>Ämnet + T1-</a:t>
            </a:r>
            <a:r>
              <a:rPr lang="sv-SE" b="1" dirty="0">
                <a:solidFill>
                  <a:schemeClr val="bg2"/>
                </a:solidFill>
              </a:rPr>
              <a:t>03</a:t>
            </a:r>
          </a:p>
          <a:p>
            <a:pPr>
              <a:buClr>
                <a:schemeClr val="tx1"/>
              </a:buClr>
            </a:pPr>
            <a:r>
              <a:rPr lang="sv-SE" dirty="0"/>
              <a:t>Gäller även tvåspråkiga lexikon inom ett ämne</a:t>
            </a:r>
          </a:p>
          <a:p>
            <a:pPr>
              <a:buClr>
                <a:schemeClr val="tx1"/>
              </a:buClr>
            </a:pPr>
            <a:endParaRPr lang="sv-SE" dirty="0"/>
          </a:p>
          <a:p>
            <a:pPr marL="0" indent="0">
              <a:buClr>
                <a:schemeClr val="tx1"/>
              </a:buClr>
              <a:buNone/>
            </a:pPr>
            <a:r>
              <a:rPr lang="sv-SE" dirty="0" smtClean="0"/>
              <a:t>340.</a:t>
            </a:r>
            <a:r>
              <a:rPr lang="sv-SE" b="1" dirty="0" smtClean="0">
                <a:solidFill>
                  <a:schemeClr val="bg2"/>
                </a:solidFill>
              </a:rPr>
              <a:t>03</a:t>
            </a:r>
            <a:r>
              <a:rPr lang="sv-SE" dirty="0" smtClean="0"/>
              <a:t>		</a:t>
            </a:r>
            <a:r>
              <a:rPr lang="sv-SE" b="1" dirty="0" smtClean="0"/>
              <a:t>Svenskt-engelskt </a:t>
            </a:r>
            <a:r>
              <a:rPr lang="sv-SE" b="1" dirty="0"/>
              <a:t>juridiskt </a:t>
            </a:r>
            <a:r>
              <a:rPr lang="sv-SE" b="1" dirty="0" smtClean="0"/>
              <a:t>lexikon</a:t>
            </a:r>
            <a:endParaRPr lang="sv-SE" b="1" dirty="0"/>
          </a:p>
          <a:p>
            <a:pPr marL="0" indent="0">
              <a:buClr>
                <a:schemeClr val="tx1"/>
              </a:buClr>
              <a:buNone/>
            </a:pPr>
            <a:r>
              <a:rPr lang="sv-SE" dirty="0"/>
              <a:t>34	</a:t>
            </a:r>
            <a:r>
              <a:rPr lang="sv-SE" dirty="0" smtClean="0"/>
              <a:t>	Juridik</a:t>
            </a:r>
            <a:endParaRPr lang="sv-SE" dirty="0"/>
          </a:p>
          <a:p>
            <a:pPr marL="0" indent="0">
              <a:buClr>
                <a:schemeClr val="tx1"/>
              </a:buClr>
              <a:buNone/>
            </a:pPr>
            <a:r>
              <a:rPr lang="sv-SE" dirty="0"/>
              <a:t>0	</a:t>
            </a:r>
            <a:r>
              <a:rPr lang="sv-SE" dirty="0" smtClean="0"/>
              <a:t>	Extra </a:t>
            </a:r>
            <a:r>
              <a:rPr lang="sv-SE" dirty="0"/>
              <a:t>nolla enligt anvisning under 340 </a:t>
            </a:r>
            <a:r>
              <a:rPr lang="sv-SE" dirty="0" smtClean="0"/>
              <a:t>(</a:t>
            </a:r>
            <a:r>
              <a:rPr lang="sv-SE" dirty="0"/>
              <a:t>340.02-340.09  Standardindelningar)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sv-SE" dirty="0"/>
              <a:t>T1--</a:t>
            </a:r>
            <a:r>
              <a:rPr lang="sv-SE" b="1" dirty="0">
                <a:solidFill>
                  <a:schemeClr val="bg2"/>
                </a:solidFill>
              </a:rPr>
              <a:t>03</a:t>
            </a:r>
            <a:r>
              <a:rPr lang="sv-SE" dirty="0"/>
              <a:t> 	</a:t>
            </a:r>
            <a:r>
              <a:rPr lang="sv-SE" dirty="0" smtClean="0"/>
              <a:t>	Lexikon</a:t>
            </a:r>
            <a:endParaRPr lang="sv-SE" dirty="0"/>
          </a:p>
          <a:p>
            <a:pPr marL="0" indent="0">
              <a:buClr>
                <a:schemeClr val="tx1"/>
              </a:buClr>
              <a:buNone/>
            </a:pPr>
            <a:endParaRPr lang="sv-SE" i="1" dirty="0" smtClean="0"/>
          </a:p>
          <a:p>
            <a:pPr marL="0" indent="0">
              <a:buClr>
                <a:schemeClr val="tx1"/>
              </a:buClr>
              <a:buNone/>
            </a:pPr>
            <a:r>
              <a:rPr lang="sv-SE" i="1" dirty="0" smtClean="0"/>
              <a:t>OBS</a:t>
            </a:r>
            <a:r>
              <a:rPr lang="sv-SE" i="1" dirty="0"/>
              <a:t>! Språk kan inte läggas till. Använd ämnesord!</a:t>
            </a:r>
          </a:p>
          <a:p>
            <a:pPr>
              <a:buClr>
                <a:schemeClr val="tx1"/>
              </a:buClr>
            </a:pP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48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982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Tabell 3A. Enskilda författare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865BE-2D13-415D-A3CF-06CE4E5ECF91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–1 Poesi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–2 Dramatik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–3 Romaner och noveller	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–4 Essäer						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–5 Tal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–6 Brev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–8 Diverse </a:t>
            </a:r>
            <a:r>
              <a:rPr lang="sv-SE" altLang="sv-SE" sz="2000" kern="0" dirty="0" smtClean="0">
                <a:solidFill>
                  <a:srgbClr val="000000"/>
                </a:solidFill>
              </a:rPr>
              <a:t>skrifter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endParaRPr lang="sv-SE" sz="2000" kern="0" dirty="0">
              <a:solidFill>
                <a:srgbClr val="000000"/>
              </a:solidFill>
            </a:endParaRPr>
          </a:p>
          <a:p>
            <a:pPr marL="180975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dirty="0" smtClean="0"/>
              <a:t>Prioriteringstabell: Dramatik </a:t>
            </a:r>
            <a:r>
              <a:rPr lang="sv-SE" altLang="sv-SE" dirty="0"/>
              <a:t>före </a:t>
            </a:r>
            <a:r>
              <a:rPr lang="sv-SE" altLang="sv-SE" dirty="0" smtClean="0"/>
              <a:t>Poesi - </a:t>
            </a:r>
            <a:r>
              <a:rPr lang="sv-SE" altLang="sv-SE" dirty="0"/>
              <a:t>i övrigt i T3A:s ordning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49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2219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T2-1 – Områden, regioner, platser, hav - exempel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333.72</a:t>
            </a:r>
            <a:r>
              <a:rPr lang="sv-S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  <a:r>
              <a:rPr lang="sv-S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sv-S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v-SE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Nationalparker </a:t>
            </a:r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– tropikerna</a:t>
            </a:r>
          </a:p>
          <a:p>
            <a:pPr marL="0" indent="0">
              <a:buNone/>
            </a:pPr>
            <a:endParaRPr lang="sv-SE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333.72     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Bevarande och skydd</a:t>
            </a:r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T1-</a:t>
            </a:r>
            <a:r>
              <a:rPr lang="sv-SE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  <a:r>
              <a:rPr lang="sv-S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...geografi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dirty="0" smtClean="0">
                <a:latin typeface="Arial" panose="020B0604020202020204" pitchFamily="34" charset="0"/>
                <a:cs typeface="Arial" panose="020B0604020202020204" pitchFamily="34" charset="0"/>
              </a:rPr>
              <a:t>T2-</a:t>
            </a:r>
            <a:r>
              <a:rPr lang="sv-S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sv-S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Tropikerna </a:t>
            </a:r>
          </a:p>
          <a:p>
            <a:pPr marL="0" indent="0">
              <a:buClrTx/>
              <a:buNone/>
            </a:pPr>
            <a:endParaRPr lang="sv-SE" dirty="0" smtClean="0"/>
          </a:p>
          <a:p>
            <a:pPr marL="0" indent="0">
              <a:buClrTx/>
              <a:buNone/>
            </a:pPr>
            <a:endParaRPr lang="sv-SE" dirty="0"/>
          </a:p>
          <a:p>
            <a:pPr>
              <a:buClrTx/>
            </a:pPr>
            <a:endParaRPr lang="sv-SE" dirty="0" smtClean="0"/>
          </a:p>
          <a:p>
            <a:pPr>
              <a:buClrTx/>
            </a:pPr>
            <a:endParaRPr lang="sv-SE" dirty="0"/>
          </a:p>
        </p:txBody>
      </p:sp>
      <p:pic>
        <p:nvPicPr>
          <p:cNvPr id="6" name="Platshållare för innehåll 5" descr="Bokomslag: Making parks work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70" y="2373494"/>
            <a:ext cx="2333897" cy="3492137"/>
          </a:xfrm>
        </p:spPr>
      </p:pic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EB26-142C-4E5A-95D0-951F8CF5D54A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8340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Tabell 3A - en författare – av och om</a:t>
            </a:r>
            <a:endParaRPr lang="sv-SE" dirty="0"/>
          </a:p>
        </p:txBody>
      </p:sp>
      <p:sp>
        <p:nvSpPr>
          <p:cNvPr id="17" name="Platshållare för text 16"/>
          <p:cNvSpPr>
            <a:spLocks noGrp="1"/>
          </p:cNvSpPr>
          <p:nvPr>
            <p:ph sz="quarter" idx="13"/>
          </p:nvPr>
        </p:nvSpPr>
        <p:spPr>
          <a:xfrm>
            <a:off x="838200" y="2095500"/>
            <a:ext cx="6500149" cy="4025900"/>
          </a:xfrm>
        </p:spPr>
        <p:txBody>
          <a:bodyPr/>
          <a:lstStyle/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  <a:p>
            <a:pPr marL="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kern="0" dirty="0"/>
              <a:t>839.7</a:t>
            </a:r>
            <a:r>
              <a:rPr lang="sv-SE" altLang="sv-SE" kern="0" dirty="0">
                <a:solidFill>
                  <a:srgbClr val="000000"/>
                </a:solidFill>
              </a:rPr>
              <a:t>  	Svensk litteratur</a:t>
            </a:r>
          </a:p>
          <a:p>
            <a:pPr marL="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kern="0" dirty="0"/>
              <a:t>839.7</a:t>
            </a:r>
            <a:r>
              <a:rPr lang="sv-SE" altLang="sv-SE" b="1" kern="0" dirty="0">
                <a:solidFill>
                  <a:srgbClr val="E2007A"/>
                </a:solidFill>
              </a:rPr>
              <a:t>1</a:t>
            </a:r>
            <a:r>
              <a:rPr lang="sv-SE" altLang="sv-SE" b="1" kern="0" dirty="0">
                <a:solidFill>
                  <a:srgbClr val="009EE0"/>
                </a:solidFill>
              </a:rPr>
              <a:t>8</a:t>
            </a:r>
            <a:r>
              <a:rPr lang="sv-SE" altLang="sv-SE" kern="0" dirty="0">
                <a:solidFill>
                  <a:srgbClr val="000000"/>
                </a:solidFill>
              </a:rPr>
              <a:t> Poesi</a:t>
            </a:r>
          </a:p>
          <a:p>
            <a:pPr marL="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kern="0" dirty="0"/>
              <a:t>839.7</a:t>
            </a:r>
            <a:r>
              <a:rPr lang="sv-SE" altLang="sv-SE" b="1" kern="0" dirty="0">
                <a:solidFill>
                  <a:srgbClr val="E2007A"/>
                </a:solidFill>
              </a:rPr>
              <a:t>2</a:t>
            </a:r>
            <a:r>
              <a:rPr lang="sv-SE" altLang="sv-SE" b="1" kern="0" dirty="0">
                <a:solidFill>
                  <a:srgbClr val="009EE0"/>
                </a:solidFill>
              </a:rPr>
              <a:t>8 </a:t>
            </a:r>
            <a:r>
              <a:rPr lang="sv-SE" altLang="sv-SE" kern="0" dirty="0">
                <a:solidFill>
                  <a:srgbClr val="000000"/>
                </a:solidFill>
              </a:rPr>
              <a:t>Dramatik</a:t>
            </a:r>
          </a:p>
          <a:p>
            <a:pPr marL="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kern="0" dirty="0"/>
              <a:t>839.7</a:t>
            </a:r>
            <a:r>
              <a:rPr lang="sv-SE" altLang="sv-SE" b="1" kern="0" dirty="0">
                <a:solidFill>
                  <a:srgbClr val="E2007A"/>
                </a:solidFill>
              </a:rPr>
              <a:t>3</a:t>
            </a:r>
            <a:r>
              <a:rPr lang="sv-SE" altLang="sv-SE" b="1" kern="0" dirty="0">
                <a:solidFill>
                  <a:srgbClr val="009EE0"/>
                </a:solidFill>
              </a:rPr>
              <a:t>8</a:t>
            </a:r>
            <a:r>
              <a:rPr lang="sv-SE" altLang="sv-SE" kern="0" dirty="0">
                <a:solidFill>
                  <a:srgbClr val="000000"/>
                </a:solidFill>
              </a:rPr>
              <a:t> Romaner och noveller</a:t>
            </a:r>
            <a:br>
              <a:rPr lang="sv-SE" altLang="sv-SE" kern="0" dirty="0">
                <a:solidFill>
                  <a:srgbClr val="000000"/>
                </a:solidFill>
              </a:rPr>
            </a:br>
            <a:endParaRPr lang="sv-SE" altLang="sv-SE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kern="0" dirty="0">
                <a:solidFill>
                  <a:srgbClr val="000000"/>
                </a:solidFill>
              </a:rPr>
              <a:t>En svensk författare som börjat skriva efter år 2000</a:t>
            </a:r>
            <a:endParaRPr lang="sv-SE" dirty="0" smtClean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6" name="Platshållare för innehåll 5" descr="Nummerföljd bas, form, period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0550"/>
            <a:ext cx="3638095" cy="828571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CBAB3-A7EB-433F-8F82-02E7BE33779E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50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079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Perioder i 800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4BD3-3581-4A36-97A9-227EAA07A470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kern="0" dirty="0">
                <a:solidFill>
                  <a:srgbClr val="000000"/>
                </a:solidFill>
              </a:rPr>
              <a:t>Särskild tilläggstabell under varje litteratur</a:t>
            </a: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kern="0" dirty="0">
                <a:solidFill>
                  <a:srgbClr val="000000"/>
                </a:solidFill>
              </a:rPr>
              <a:t>Exempel: </a:t>
            </a:r>
            <a:r>
              <a:rPr lang="sv-SE" altLang="sv-SE" b="1" kern="0" dirty="0">
                <a:solidFill>
                  <a:srgbClr val="000000"/>
                </a:solidFill>
              </a:rPr>
              <a:t>839.7 Svensk litteratur</a:t>
            </a:r>
          </a:p>
          <a:p>
            <a:pPr marL="304800" lvl="0" indent="-30480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1600" kern="0" dirty="0">
                <a:solidFill>
                  <a:srgbClr val="000000"/>
                </a:solidFill>
              </a:rPr>
              <a:t>		</a:t>
            </a:r>
            <a:r>
              <a:rPr lang="sv-SE" altLang="sv-SE" sz="1400" kern="0" dirty="0">
                <a:solidFill>
                  <a:srgbClr val="000000"/>
                </a:solidFill>
              </a:rPr>
              <a:t>1	Medeltiden till 1519</a:t>
            </a:r>
            <a:br>
              <a:rPr lang="sv-SE" altLang="sv-SE" sz="1400" kern="0" dirty="0">
                <a:solidFill>
                  <a:srgbClr val="000000"/>
                </a:solidFill>
              </a:rPr>
            </a:br>
            <a:r>
              <a:rPr lang="sv-SE" altLang="sv-SE" sz="1400" kern="0" dirty="0">
                <a:solidFill>
                  <a:srgbClr val="000000"/>
                </a:solidFill>
              </a:rPr>
              <a:t>	2	Reformationstiden, 1520–1639</a:t>
            </a:r>
            <a:br>
              <a:rPr lang="sv-SE" altLang="sv-SE" sz="1400" kern="0" dirty="0">
                <a:solidFill>
                  <a:srgbClr val="000000"/>
                </a:solidFill>
              </a:rPr>
            </a:br>
            <a:r>
              <a:rPr lang="sv-SE" altLang="sv-SE" sz="1400" kern="0" dirty="0">
                <a:solidFill>
                  <a:srgbClr val="000000"/>
                </a:solidFill>
              </a:rPr>
              <a:t>	3	1640-1739</a:t>
            </a:r>
            <a:br>
              <a:rPr lang="sv-SE" altLang="sv-SE" sz="1400" kern="0" dirty="0">
                <a:solidFill>
                  <a:srgbClr val="000000"/>
                </a:solidFill>
              </a:rPr>
            </a:br>
            <a:r>
              <a:rPr lang="sv-SE" altLang="sv-SE" sz="1400" kern="0" dirty="0">
                <a:solidFill>
                  <a:srgbClr val="000000"/>
                </a:solidFill>
              </a:rPr>
              <a:t>	4	1740-1779</a:t>
            </a:r>
            <a:br>
              <a:rPr lang="sv-SE" altLang="sv-SE" sz="1400" kern="0" dirty="0">
                <a:solidFill>
                  <a:srgbClr val="000000"/>
                </a:solidFill>
              </a:rPr>
            </a:br>
            <a:r>
              <a:rPr lang="sv-SE" altLang="sv-SE" sz="1400" kern="0" dirty="0">
                <a:solidFill>
                  <a:srgbClr val="000000"/>
                </a:solidFill>
              </a:rPr>
              <a:t>	5	Gustavianska tiden, 1780-1799</a:t>
            </a:r>
            <a:br>
              <a:rPr lang="sv-SE" altLang="sv-SE" sz="1400" kern="0" dirty="0">
                <a:solidFill>
                  <a:srgbClr val="000000"/>
                </a:solidFill>
              </a:rPr>
            </a:br>
            <a:r>
              <a:rPr lang="sv-SE" altLang="sv-SE" sz="1400" kern="0" dirty="0">
                <a:solidFill>
                  <a:srgbClr val="000000"/>
                </a:solidFill>
              </a:rPr>
              <a:t>	6	1809-1909</a:t>
            </a:r>
            <a:br>
              <a:rPr lang="sv-SE" altLang="sv-SE" sz="1400" kern="0" dirty="0">
                <a:solidFill>
                  <a:srgbClr val="000000"/>
                </a:solidFill>
              </a:rPr>
            </a:br>
            <a:r>
              <a:rPr lang="sv-SE" altLang="sv-SE" sz="1400" kern="0" dirty="0">
                <a:solidFill>
                  <a:srgbClr val="000000"/>
                </a:solidFill>
              </a:rPr>
              <a:t>	62	1809-1830</a:t>
            </a:r>
            <a:br>
              <a:rPr lang="sv-SE" altLang="sv-SE" sz="1400" kern="0" dirty="0">
                <a:solidFill>
                  <a:srgbClr val="000000"/>
                </a:solidFill>
              </a:rPr>
            </a:br>
            <a:r>
              <a:rPr lang="sv-SE" altLang="sv-SE" sz="1400" kern="0" dirty="0">
                <a:solidFill>
                  <a:srgbClr val="000000"/>
                </a:solidFill>
              </a:rPr>
              <a:t>	64	1830-1879</a:t>
            </a:r>
            <a:r>
              <a:rPr lang="en-GB" altLang="sv-SE" sz="1400" kern="0" dirty="0">
                <a:solidFill>
                  <a:srgbClr val="000000"/>
                </a:solidFill>
              </a:rPr>
              <a:t/>
            </a:r>
            <a:br>
              <a:rPr lang="en-GB" altLang="sv-SE" sz="1400" kern="0" dirty="0">
                <a:solidFill>
                  <a:srgbClr val="000000"/>
                </a:solidFill>
              </a:rPr>
            </a:br>
            <a:r>
              <a:rPr lang="en-GB" altLang="sv-SE" sz="1400" kern="0" dirty="0">
                <a:solidFill>
                  <a:srgbClr val="000000"/>
                </a:solidFill>
              </a:rPr>
              <a:t>	67	1879-1909</a:t>
            </a:r>
            <a:br>
              <a:rPr lang="en-GB" altLang="sv-SE" sz="1400" kern="0" dirty="0">
                <a:solidFill>
                  <a:srgbClr val="000000"/>
                </a:solidFill>
              </a:rPr>
            </a:br>
            <a:r>
              <a:rPr lang="en-GB" altLang="sv-SE" sz="1400" kern="0" dirty="0">
                <a:solidFill>
                  <a:srgbClr val="000000"/>
                </a:solidFill>
              </a:rPr>
              <a:t>	7	1909-1999</a:t>
            </a:r>
            <a:br>
              <a:rPr lang="en-GB" altLang="sv-SE" sz="1400" kern="0" dirty="0">
                <a:solidFill>
                  <a:srgbClr val="000000"/>
                </a:solidFill>
              </a:rPr>
            </a:br>
            <a:r>
              <a:rPr lang="en-GB" altLang="sv-SE" sz="1400" kern="0" dirty="0">
                <a:solidFill>
                  <a:srgbClr val="000000"/>
                </a:solidFill>
              </a:rPr>
              <a:t>	72	1909-1945</a:t>
            </a:r>
            <a:br>
              <a:rPr lang="en-GB" altLang="sv-SE" sz="1400" kern="0" dirty="0">
                <a:solidFill>
                  <a:srgbClr val="000000"/>
                </a:solidFill>
              </a:rPr>
            </a:br>
            <a:r>
              <a:rPr lang="en-GB" altLang="sv-SE" sz="1400" kern="0" dirty="0">
                <a:solidFill>
                  <a:srgbClr val="000000"/>
                </a:solidFill>
              </a:rPr>
              <a:t>	74	1945-1999</a:t>
            </a:r>
            <a:br>
              <a:rPr lang="en-GB" altLang="sv-SE" sz="1400" kern="0" dirty="0">
                <a:solidFill>
                  <a:srgbClr val="000000"/>
                </a:solidFill>
              </a:rPr>
            </a:br>
            <a:r>
              <a:rPr lang="en-GB" altLang="sv-SE" sz="1400" kern="0" dirty="0">
                <a:solidFill>
                  <a:srgbClr val="000000"/>
                </a:solidFill>
              </a:rPr>
              <a:t>	8	2000-</a:t>
            </a:r>
            <a:endParaRPr lang="sv-SE" altLang="sv-SE" sz="1400" kern="0" dirty="0">
              <a:solidFill>
                <a:srgbClr val="000000"/>
              </a:solidFill>
            </a:endParaRPr>
          </a:p>
          <a:p>
            <a:pPr>
              <a:buClr>
                <a:schemeClr val="tx1"/>
              </a:buClr>
            </a:pP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51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9892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Tabell 3B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16E9-7ED6-4466-8FB6-A6B068EFBCE5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 01-07	 Standardindelningar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</a:t>
            </a:r>
            <a:r>
              <a:rPr lang="en-US" altLang="sv-SE" sz="2000" kern="0" dirty="0">
                <a:solidFill>
                  <a:srgbClr val="000000"/>
                </a:solidFill>
              </a:rPr>
              <a:t> 08	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Samlingar</a:t>
            </a:r>
            <a:r>
              <a:rPr lang="en-US" altLang="sv-SE" sz="2000" kern="0" dirty="0">
                <a:solidFill>
                  <a:srgbClr val="000000"/>
                </a:solidFill>
              </a:rPr>
              <a:t>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av</a:t>
            </a:r>
            <a:r>
              <a:rPr lang="en-US" altLang="sv-SE" sz="2000" kern="0" dirty="0">
                <a:solidFill>
                  <a:srgbClr val="000000"/>
                </a:solidFill>
              </a:rPr>
              <a:t>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litterära</a:t>
            </a:r>
            <a:r>
              <a:rPr lang="en-US" altLang="sv-SE" sz="2000" kern="0" dirty="0">
                <a:solidFill>
                  <a:srgbClr val="000000"/>
                </a:solidFill>
              </a:rPr>
              <a:t>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texter</a:t>
            </a:r>
            <a:r>
              <a:rPr lang="en-US" altLang="sv-SE" sz="2000" kern="0" dirty="0">
                <a:solidFill>
                  <a:srgbClr val="000000"/>
                </a:solidFill>
              </a:rPr>
              <a:t>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i</a:t>
            </a:r>
            <a:r>
              <a:rPr lang="en-US" altLang="sv-SE" sz="2000" kern="0" dirty="0">
                <a:solidFill>
                  <a:srgbClr val="000000"/>
                </a:solidFill>
              </a:rPr>
              <a:t>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fler</a:t>
            </a:r>
            <a:r>
              <a:rPr lang="en-US" altLang="sv-SE" sz="2000" kern="0" dirty="0">
                <a:solidFill>
                  <a:srgbClr val="000000"/>
                </a:solidFill>
              </a:rPr>
              <a:t>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än</a:t>
            </a:r>
            <a:r>
              <a:rPr lang="en-US" altLang="sv-SE" sz="2000" kern="0" dirty="0">
                <a:solidFill>
                  <a:srgbClr val="000000"/>
                </a:solidFill>
              </a:rPr>
              <a:t>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en</a:t>
            </a:r>
            <a:r>
              <a:rPr lang="en-US" altLang="sv-SE" sz="2000" kern="0" dirty="0">
                <a:solidFill>
                  <a:srgbClr val="000000"/>
                </a:solidFill>
              </a:rPr>
              <a:t> form (</a:t>
            </a:r>
            <a:r>
              <a:rPr lang="en-US" altLang="sv-SE" sz="2000" kern="0" dirty="0" err="1">
                <a:solidFill>
                  <a:srgbClr val="000000"/>
                </a:solidFill>
              </a:rPr>
              <a:t>antologier</a:t>
            </a:r>
            <a:r>
              <a:rPr lang="en-US" altLang="sv-SE" sz="2000" kern="0" dirty="0">
                <a:solidFill>
                  <a:srgbClr val="000000"/>
                </a:solidFill>
              </a:rPr>
              <a:t>)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</a:t>
            </a:r>
            <a:r>
              <a:rPr lang="en-US" altLang="sv-SE" sz="2000" kern="0" dirty="0">
                <a:solidFill>
                  <a:srgbClr val="000000"/>
                </a:solidFill>
              </a:rPr>
              <a:t> 09	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Historia</a:t>
            </a:r>
            <a:r>
              <a:rPr lang="en-US" altLang="sv-SE" sz="2000" kern="0" dirty="0">
                <a:solidFill>
                  <a:srgbClr val="000000"/>
                </a:solidFill>
              </a:rPr>
              <a:t>,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beskrivning</a:t>
            </a:r>
            <a:r>
              <a:rPr lang="en-US" altLang="sv-SE" sz="2000" kern="0" dirty="0">
                <a:solidFill>
                  <a:srgbClr val="000000"/>
                </a:solidFill>
              </a:rPr>
              <a:t>,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kritik</a:t>
            </a:r>
            <a:r>
              <a:rPr lang="en-US" altLang="sv-SE" sz="2000" kern="0" dirty="0">
                <a:solidFill>
                  <a:srgbClr val="000000"/>
                </a:solidFill>
              </a:rPr>
              <a:t>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av</a:t>
            </a:r>
            <a:r>
              <a:rPr lang="en-US" altLang="sv-SE" sz="2000" kern="0" dirty="0">
                <a:solidFill>
                  <a:srgbClr val="000000"/>
                </a:solidFill>
              </a:rPr>
              <a:t>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verk</a:t>
            </a:r>
            <a:r>
              <a:rPr lang="en-US" altLang="sv-SE" sz="2000" kern="0" dirty="0">
                <a:solidFill>
                  <a:srgbClr val="000000"/>
                </a:solidFill>
              </a:rPr>
              <a:t>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i</a:t>
            </a:r>
            <a:r>
              <a:rPr lang="en-US" altLang="sv-SE" sz="2000" kern="0" dirty="0">
                <a:solidFill>
                  <a:srgbClr val="000000"/>
                </a:solidFill>
              </a:rPr>
              <a:t>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fler</a:t>
            </a:r>
            <a:r>
              <a:rPr lang="en-US" altLang="sv-SE" sz="2000" kern="0" dirty="0">
                <a:solidFill>
                  <a:srgbClr val="000000"/>
                </a:solidFill>
              </a:rPr>
              <a:t>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än</a:t>
            </a:r>
            <a:r>
              <a:rPr lang="en-US" altLang="sv-SE" sz="2000" kern="0" dirty="0">
                <a:solidFill>
                  <a:srgbClr val="000000"/>
                </a:solidFill>
              </a:rPr>
              <a:t>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en</a:t>
            </a:r>
            <a:r>
              <a:rPr lang="en-US" altLang="sv-SE" sz="2000" kern="0" dirty="0">
                <a:solidFill>
                  <a:srgbClr val="000000"/>
                </a:solidFill>
              </a:rPr>
              <a:t> form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</a:t>
            </a:r>
            <a:r>
              <a:rPr lang="en-US" altLang="sv-SE" sz="2000" kern="0" dirty="0">
                <a:solidFill>
                  <a:srgbClr val="000000"/>
                </a:solidFill>
              </a:rPr>
              <a:t> 1-8	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Särskilda</a:t>
            </a:r>
            <a:r>
              <a:rPr lang="en-US" altLang="sv-SE" sz="2000" kern="0" dirty="0">
                <a:solidFill>
                  <a:srgbClr val="000000"/>
                </a:solidFill>
              </a:rPr>
              <a:t> former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52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404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Tabell 3B -  Särskilda former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41C4-702F-4B87-B197-9EC995E86C08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838200" y="1844675"/>
            <a:ext cx="7031182" cy="4191000"/>
          </a:xfrm>
        </p:spPr>
        <p:txBody>
          <a:bodyPr/>
          <a:lstStyle/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kern="0" dirty="0">
                <a:solidFill>
                  <a:srgbClr val="000000"/>
                </a:solidFill>
              </a:rPr>
              <a:t>–</a:t>
            </a:r>
            <a:r>
              <a:rPr lang="en-US" altLang="sv-SE" kern="0" dirty="0">
                <a:solidFill>
                  <a:srgbClr val="000000"/>
                </a:solidFill>
              </a:rPr>
              <a:t> </a:t>
            </a:r>
            <a:r>
              <a:rPr lang="en-US" altLang="sv-SE" sz="2000" kern="0" dirty="0">
                <a:solidFill>
                  <a:srgbClr val="000000"/>
                </a:solidFill>
              </a:rPr>
              <a:t>1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Poesi</a:t>
            </a:r>
            <a:endParaRPr lang="en-US" altLang="sv-SE" sz="2000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</a:t>
            </a:r>
            <a:r>
              <a:rPr lang="en-US" altLang="sv-SE" sz="2000" kern="0" dirty="0">
                <a:solidFill>
                  <a:srgbClr val="000000"/>
                </a:solidFill>
              </a:rPr>
              <a:t> 2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Dramatik</a:t>
            </a:r>
            <a:endParaRPr lang="en-US" altLang="sv-SE" sz="2000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</a:t>
            </a:r>
            <a:r>
              <a:rPr lang="en-US" altLang="sv-SE" sz="2000" kern="0" dirty="0">
                <a:solidFill>
                  <a:srgbClr val="000000"/>
                </a:solidFill>
              </a:rPr>
              <a:t> 3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Romaner</a:t>
            </a:r>
            <a:r>
              <a:rPr lang="en-US" altLang="sv-SE" sz="2000" kern="0" dirty="0">
                <a:solidFill>
                  <a:srgbClr val="000000"/>
                </a:solidFill>
              </a:rPr>
              <a:t>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och</a:t>
            </a:r>
            <a:r>
              <a:rPr lang="en-US" altLang="sv-SE" sz="2000" kern="0" dirty="0">
                <a:solidFill>
                  <a:srgbClr val="000000"/>
                </a:solidFill>
              </a:rPr>
              <a:t>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noveller</a:t>
            </a:r>
            <a:endParaRPr lang="en-US" altLang="sv-SE" sz="2000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</a:t>
            </a:r>
            <a:r>
              <a:rPr lang="en-US" altLang="sv-SE" sz="2000" kern="0" dirty="0">
                <a:solidFill>
                  <a:srgbClr val="000000"/>
                </a:solidFill>
              </a:rPr>
              <a:t> 4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Essäer</a:t>
            </a:r>
            <a:endParaRPr lang="en-US" altLang="sv-SE" sz="2000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</a:t>
            </a:r>
            <a:r>
              <a:rPr lang="en-US" altLang="sv-SE" sz="2000" kern="0" dirty="0">
                <a:solidFill>
                  <a:srgbClr val="000000"/>
                </a:solidFill>
              </a:rPr>
              <a:t> 5 Tal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</a:t>
            </a:r>
            <a:r>
              <a:rPr lang="en-US" altLang="sv-SE" sz="2000" kern="0" dirty="0">
                <a:solidFill>
                  <a:srgbClr val="000000"/>
                </a:solidFill>
              </a:rPr>
              <a:t> 6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Brev</a:t>
            </a:r>
            <a:endParaRPr lang="en-US" altLang="sv-SE" sz="2000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</a:t>
            </a:r>
            <a:r>
              <a:rPr lang="en-US" altLang="sv-SE" sz="2000" kern="0" dirty="0">
                <a:solidFill>
                  <a:srgbClr val="000000"/>
                </a:solidFill>
              </a:rPr>
              <a:t> 7 Humor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och</a:t>
            </a:r>
            <a:r>
              <a:rPr lang="en-US" altLang="sv-SE" sz="2000" kern="0" dirty="0">
                <a:solidFill>
                  <a:srgbClr val="000000"/>
                </a:solidFill>
              </a:rPr>
              <a:t> </a:t>
            </a:r>
            <a:r>
              <a:rPr lang="en-US" altLang="sv-SE" sz="2000" kern="0" dirty="0" err="1">
                <a:solidFill>
                  <a:srgbClr val="000000"/>
                </a:solidFill>
              </a:rPr>
              <a:t>satir</a:t>
            </a:r>
            <a:endParaRPr lang="en-US" altLang="sv-SE" sz="2000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</a:t>
            </a:r>
            <a:r>
              <a:rPr lang="en-US" altLang="sv-SE" sz="2000" kern="0" dirty="0">
                <a:solidFill>
                  <a:srgbClr val="000000"/>
                </a:solidFill>
              </a:rPr>
              <a:t> 8 Diverse </a:t>
            </a:r>
            <a:r>
              <a:rPr lang="en-US" altLang="sv-SE" sz="2000" kern="0" dirty="0" err="1" smtClean="0">
                <a:solidFill>
                  <a:srgbClr val="000000"/>
                </a:solidFill>
              </a:rPr>
              <a:t>skrifter</a:t>
            </a:r>
            <a:endParaRPr lang="en-US" altLang="sv-SE" sz="2000" kern="0" dirty="0" smtClean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endParaRPr lang="en-US" altLang="sv-SE" sz="2000" kern="0" dirty="0">
              <a:solidFill>
                <a:srgbClr val="000000"/>
              </a:solidFill>
            </a:endParaRPr>
          </a:p>
          <a:p>
            <a:pPr marL="180975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en-US" sz="2000" dirty="0" err="1"/>
              <a:t>Alla</a:t>
            </a:r>
            <a:r>
              <a:rPr lang="en-US" sz="2000" dirty="0"/>
              <a:t> </a:t>
            </a:r>
            <a:r>
              <a:rPr lang="en-US" sz="2000" dirty="0" err="1"/>
              <a:t>dessa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indelas</a:t>
            </a:r>
            <a:r>
              <a:rPr lang="en-US" sz="2000" dirty="0"/>
              <a:t> </a:t>
            </a:r>
            <a:r>
              <a:rPr lang="en-US" sz="2000" dirty="0" err="1"/>
              <a:t>ytterligare</a:t>
            </a:r>
            <a:r>
              <a:rPr lang="en-US" sz="2000" dirty="0"/>
              <a:t>, till </a:t>
            </a:r>
            <a:r>
              <a:rPr lang="en-US" sz="2000" dirty="0" err="1"/>
              <a:t>skillnad</a:t>
            </a:r>
            <a:r>
              <a:rPr lang="en-US" sz="2000" dirty="0"/>
              <a:t> </a:t>
            </a:r>
            <a:r>
              <a:rPr lang="en-US" sz="2000" dirty="0" err="1"/>
              <a:t>från</a:t>
            </a:r>
            <a:r>
              <a:rPr lang="en-US" sz="2000" dirty="0"/>
              <a:t> T3A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endParaRPr lang="en-US" altLang="sv-SE" sz="2000" kern="0" dirty="0">
              <a:solidFill>
                <a:srgbClr val="000000"/>
              </a:solidFill>
            </a:endParaRPr>
          </a:p>
          <a:p>
            <a:pPr>
              <a:buClr>
                <a:schemeClr val="tx1"/>
              </a:buClr>
            </a:pP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53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944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Tabell 3B  - </a:t>
            </a:r>
            <a:r>
              <a:rPr lang="sv-SE" altLang="sv-SE" dirty="0" smtClean="0"/>
              <a:t>citeringsordning historia…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13"/>
          </p:nvPr>
        </p:nvSpPr>
        <p:spPr>
          <a:xfrm>
            <a:off x="924521" y="4968996"/>
            <a:ext cx="5133975" cy="1387354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Likadant för </a:t>
            </a:r>
            <a:r>
              <a:rPr lang="sv-SE" dirty="0" smtClean="0"/>
              <a:t>samlingar</a:t>
            </a:r>
            <a:endParaRPr lang="sv-SE" dirty="0"/>
          </a:p>
        </p:txBody>
      </p:sp>
      <p:pic>
        <p:nvPicPr>
          <p:cNvPr id="17" name="Platshållare för innehåll 16" descr="Nummerföljd T3b för historia och analys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21" y="1858084"/>
            <a:ext cx="6471016" cy="2852812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538CF-8C22-4446-A9F4-15155801B676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54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4396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Tabell 3B  - </a:t>
            </a:r>
            <a:r>
              <a:rPr lang="sv-SE" altLang="sv-SE" dirty="0" smtClean="0"/>
              <a:t>citeringsordning samling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13"/>
          </p:nvPr>
        </p:nvSpPr>
        <p:spPr>
          <a:xfrm>
            <a:off x="838200" y="5254389"/>
            <a:ext cx="5133975" cy="4025900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Likadant för historia &amp; analys</a:t>
            </a:r>
          </a:p>
          <a:p>
            <a:endParaRPr lang="sv-SE" dirty="0"/>
          </a:p>
        </p:txBody>
      </p:sp>
      <p:pic>
        <p:nvPicPr>
          <p:cNvPr id="17" name="Platshållare för innehåll 16" descr="Nummerföljd T3B samlingar&#10;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28" y="2153036"/>
            <a:ext cx="6770564" cy="2812844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F9A6-1D8C-44B0-B90F-815E810A6646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55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46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Tabell 3B – exempel litteraturhistoria (1)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>
          <a:xfrm>
            <a:off x="999135" y="3752390"/>
            <a:ext cx="5133975" cy="4025900"/>
          </a:xfrm>
        </p:spPr>
        <p:txBody>
          <a:bodyPr/>
          <a:lstStyle/>
          <a:p>
            <a:pPr marL="0" indent="0">
              <a:buNone/>
            </a:pPr>
            <a:r>
              <a:rPr lang="sv-SE" altLang="sv-SE" kern="0" dirty="0"/>
              <a:t>839.7</a:t>
            </a:r>
            <a:r>
              <a:rPr lang="sv-SE" altLang="sv-SE" b="1" kern="0" dirty="0">
                <a:solidFill>
                  <a:srgbClr val="00B050"/>
                </a:solidFill>
              </a:rPr>
              <a:t>09	</a:t>
            </a:r>
            <a:r>
              <a:rPr lang="sv-SE" altLang="sv-SE" b="1" kern="0" dirty="0">
                <a:solidFill>
                  <a:srgbClr val="000000"/>
                </a:solidFill>
              </a:rPr>
              <a:t>Svensk litteratur </a:t>
            </a:r>
            <a:r>
              <a:rPr lang="sv-SE" altLang="sv-SE" b="1" kern="0" dirty="0" smtClean="0">
                <a:solidFill>
                  <a:srgbClr val="000000"/>
                </a:solidFill>
              </a:rPr>
              <a:t>historia</a:t>
            </a:r>
          </a:p>
          <a:p>
            <a:pPr marL="180975" lvl="0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None/>
              <a:defRPr/>
            </a:pPr>
            <a:r>
              <a:rPr lang="sv-SE" altLang="sv-SE" kern="0" dirty="0"/>
              <a:t>839.7</a:t>
            </a:r>
            <a:r>
              <a:rPr lang="sv-SE" altLang="sv-SE" b="1" kern="0" dirty="0">
                <a:solidFill>
                  <a:srgbClr val="F29400"/>
                </a:solidFill>
              </a:rPr>
              <a:t>	</a:t>
            </a:r>
            <a:r>
              <a:rPr lang="sv-SE" altLang="sv-SE" kern="0" dirty="0">
                <a:solidFill>
                  <a:srgbClr val="000000"/>
                </a:solidFill>
              </a:rPr>
              <a:t>Svensk litteratur</a:t>
            </a:r>
          </a:p>
          <a:p>
            <a:pPr marL="180975" lvl="0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None/>
              <a:defRPr/>
            </a:pPr>
            <a:r>
              <a:rPr lang="sv-SE" altLang="sv-SE" b="1" kern="0" dirty="0">
                <a:solidFill>
                  <a:srgbClr val="00B050"/>
                </a:solidFill>
              </a:rPr>
              <a:t>09</a:t>
            </a:r>
            <a:r>
              <a:rPr lang="sv-SE" altLang="sv-SE" b="1" kern="0" dirty="0">
                <a:solidFill>
                  <a:srgbClr val="B9CB00"/>
                </a:solidFill>
              </a:rPr>
              <a:t>	</a:t>
            </a:r>
            <a:r>
              <a:rPr lang="sv-SE" altLang="sv-SE" kern="0" dirty="0">
                <a:solidFill>
                  <a:srgbClr val="000000"/>
                </a:solidFill>
              </a:rPr>
              <a:t>Historia &amp; analys</a:t>
            </a:r>
          </a:p>
          <a:p>
            <a:pPr marL="0" indent="0">
              <a:buNone/>
            </a:pPr>
            <a:endParaRPr lang="sv-SE" altLang="sv-SE" b="1" kern="0" dirty="0">
              <a:solidFill>
                <a:srgbClr val="000000"/>
              </a:solidFill>
            </a:endParaRPr>
          </a:p>
          <a:p>
            <a:endParaRPr lang="sv-SE" dirty="0"/>
          </a:p>
        </p:txBody>
      </p:sp>
      <p:pic>
        <p:nvPicPr>
          <p:cNvPr id="7" name="Platshållare för innehåll 6" descr="Nummerföljd T3b bas, historia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06559"/>
            <a:ext cx="3514326" cy="1142695"/>
          </a:xfrm>
        </p:spPr>
      </p:pic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6C5ED-5818-4CA5-AF86-FF0F2D83491E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56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446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Tabell 3B – exempel litteraturhistoria </a:t>
            </a:r>
            <a:r>
              <a:rPr lang="sv-SE" altLang="sv-SE" dirty="0" smtClean="0"/>
              <a:t>(2)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sz="quarter" idx="13"/>
          </p:nvPr>
        </p:nvSpPr>
        <p:spPr>
          <a:xfrm>
            <a:off x="999135" y="4236311"/>
            <a:ext cx="6686455" cy="4025900"/>
          </a:xfrm>
        </p:spPr>
        <p:txBody>
          <a:bodyPr/>
          <a:lstStyle/>
          <a:p>
            <a:pPr mar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sv-SE" altLang="sv-SE" sz="2000" kern="0" dirty="0" smtClean="0"/>
              <a:t>839.7</a:t>
            </a:r>
            <a:r>
              <a:rPr lang="sv-SE" altLang="sv-SE" sz="2000" b="1" kern="0" dirty="0" smtClean="0">
                <a:solidFill>
                  <a:srgbClr val="00B050"/>
                </a:solidFill>
              </a:rPr>
              <a:t>09</a:t>
            </a:r>
            <a:r>
              <a:rPr lang="sv-SE" altLang="sv-SE" sz="2000" b="1" kern="0" dirty="0" smtClean="0"/>
              <a:t>00</a:t>
            </a:r>
            <a:r>
              <a:rPr lang="sv-SE" altLang="sv-SE" sz="2000" b="1" kern="0" dirty="0" smtClean="0">
                <a:solidFill>
                  <a:schemeClr val="bg2">
                    <a:lumMod val="75000"/>
                  </a:schemeClr>
                </a:solidFill>
              </a:rPr>
              <a:t>74</a:t>
            </a:r>
            <a:r>
              <a:rPr lang="sv-SE" altLang="sv-SE" sz="2000" b="1" kern="0" dirty="0" smtClean="0">
                <a:solidFill>
                  <a:schemeClr val="bg2"/>
                </a:solidFill>
              </a:rPr>
              <a:t>	</a:t>
            </a:r>
            <a:r>
              <a:rPr lang="sv-SE" sz="2000" b="1" kern="0" dirty="0" smtClean="0">
                <a:solidFill>
                  <a:srgbClr val="000000"/>
                </a:solidFill>
              </a:rPr>
              <a:t>Svensk litteratur historia 1945-1999</a:t>
            </a:r>
          </a:p>
          <a:p>
            <a:pPr marL="180975" lvl="0" indent="-180975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None/>
              <a:defRPr/>
            </a:pPr>
            <a:r>
              <a:rPr lang="sv-SE" altLang="sv-SE" sz="2000" kern="0" dirty="0"/>
              <a:t>839.7</a:t>
            </a:r>
            <a:r>
              <a:rPr lang="sv-SE" altLang="sv-SE" sz="2000" b="1" kern="0" dirty="0">
                <a:solidFill>
                  <a:srgbClr val="F29400"/>
                </a:solidFill>
              </a:rPr>
              <a:t>	</a:t>
            </a:r>
            <a:r>
              <a:rPr lang="sv-SE" altLang="sv-SE" sz="2000" kern="0" dirty="0">
                <a:solidFill>
                  <a:srgbClr val="000000"/>
                </a:solidFill>
              </a:rPr>
              <a:t>Svensk litteratur</a:t>
            </a:r>
          </a:p>
          <a:p>
            <a:pPr marL="457200" lvl="0" indent="-45720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AutoNum type="arabicPlain" startAt="900"/>
              <a:defRPr/>
            </a:pPr>
            <a:r>
              <a:rPr lang="sv-SE" altLang="sv-SE" sz="2000" kern="0" dirty="0" smtClean="0">
                <a:solidFill>
                  <a:srgbClr val="000000"/>
                </a:solidFill>
              </a:rPr>
              <a:t> 	Historia </a:t>
            </a:r>
            <a:r>
              <a:rPr lang="sv-SE" altLang="sv-SE" sz="2000" kern="0" dirty="0">
                <a:solidFill>
                  <a:srgbClr val="000000"/>
                </a:solidFill>
              </a:rPr>
              <a:t>&amp; </a:t>
            </a:r>
            <a:r>
              <a:rPr lang="sv-SE" altLang="sv-SE" sz="2000" kern="0" dirty="0" smtClean="0">
                <a:solidFill>
                  <a:srgbClr val="000000"/>
                </a:solidFill>
              </a:rPr>
              <a:t>analys från särskilda perioder</a:t>
            </a: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None/>
              <a:defRPr/>
            </a:pPr>
            <a:r>
              <a:rPr lang="sv-SE" altLang="sv-SE" sz="2000" b="1" kern="0" dirty="0" smtClean="0">
                <a:solidFill>
                  <a:schemeClr val="bg2">
                    <a:lumMod val="75000"/>
                  </a:schemeClr>
                </a:solidFill>
              </a:rPr>
              <a:t>74	</a:t>
            </a:r>
            <a:r>
              <a:rPr lang="sv-SE" altLang="sv-SE" sz="2000" kern="0" dirty="0" smtClean="0"/>
              <a:t>1945-1999</a:t>
            </a:r>
            <a:endParaRPr lang="sv-SE" altLang="sv-SE" sz="2000" kern="0" dirty="0"/>
          </a:p>
          <a:p>
            <a:pPr mar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endParaRPr lang="sv-SE" sz="2000" b="1" kern="0" dirty="0">
              <a:solidFill>
                <a:srgbClr val="000000"/>
              </a:solidFill>
            </a:endParaRPr>
          </a:p>
        </p:txBody>
      </p:sp>
      <p:pic>
        <p:nvPicPr>
          <p:cNvPr id="12" name="Platshållare för innehåll 11" descr="Nummerföljd bas, historia, period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5" y="2449195"/>
            <a:ext cx="4390476" cy="933333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96C6-5F54-488E-9AA0-213622302569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57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3710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Tabell 3B – exempel litteraturhistoria </a:t>
            </a:r>
            <a:r>
              <a:rPr lang="sv-SE" altLang="sv-SE" dirty="0" smtClean="0"/>
              <a:t>(3)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sz="quarter" idx="13"/>
          </p:nvPr>
        </p:nvSpPr>
        <p:spPr>
          <a:xfrm>
            <a:off x="886619" y="4119562"/>
            <a:ext cx="7817543" cy="4025900"/>
          </a:xfrm>
        </p:spPr>
        <p:txBody>
          <a:bodyPr/>
          <a:lstStyle/>
          <a:p>
            <a:pPr mar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sv-SE" altLang="sv-SE" sz="2000" kern="0" dirty="0" smtClean="0"/>
              <a:t>839.7</a:t>
            </a:r>
            <a:r>
              <a:rPr lang="sv-SE" altLang="sv-SE" sz="2000" b="1" kern="0" dirty="0" smtClean="0">
                <a:solidFill>
                  <a:schemeClr val="accent2"/>
                </a:solidFill>
              </a:rPr>
              <a:t>1</a:t>
            </a:r>
            <a:r>
              <a:rPr lang="sv-SE" altLang="sv-SE" sz="2000" b="1" kern="0" dirty="0" smtClean="0">
                <a:solidFill>
                  <a:schemeClr val="bg2"/>
                </a:solidFill>
              </a:rPr>
              <a:t>7</a:t>
            </a:r>
            <a:r>
              <a:rPr lang="sv-SE" altLang="sv-SE" sz="2000" b="1" kern="0" dirty="0" smtClean="0">
                <a:solidFill>
                  <a:srgbClr val="00B050"/>
                </a:solidFill>
              </a:rPr>
              <a:t>09</a:t>
            </a:r>
            <a:r>
              <a:rPr lang="sv-SE" altLang="sv-SE" sz="2000" b="1" kern="0" dirty="0" smtClean="0">
                <a:solidFill>
                  <a:schemeClr val="bg2"/>
                </a:solidFill>
              </a:rPr>
              <a:t>	</a:t>
            </a:r>
            <a:r>
              <a:rPr lang="sv-SE" sz="2000" b="1" dirty="0" smtClean="0"/>
              <a:t>Svensk litteratur – poesi – 1900-talet – historia</a:t>
            </a:r>
          </a:p>
          <a:p>
            <a:pPr mar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None/>
              <a:defRPr/>
            </a:pPr>
            <a:r>
              <a:rPr lang="sv-SE" altLang="sv-SE" sz="2000" kern="0" dirty="0"/>
              <a:t>839.7</a:t>
            </a:r>
            <a:r>
              <a:rPr lang="sv-SE" altLang="sv-SE" sz="2000" b="1" kern="0" dirty="0">
                <a:solidFill>
                  <a:srgbClr val="F29400"/>
                </a:solidFill>
              </a:rPr>
              <a:t>	</a:t>
            </a:r>
            <a:r>
              <a:rPr lang="sv-SE" altLang="sv-SE" sz="2000" kern="0" dirty="0">
                <a:solidFill>
                  <a:srgbClr val="000000"/>
                </a:solidFill>
              </a:rPr>
              <a:t>Svensk litteratur</a:t>
            </a:r>
            <a:br>
              <a:rPr lang="sv-SE" altLang="sv-SE" sz="2000" kern="0" dirty="0">
                <a:solidFill>
                  <a:srgbClr val="000000"/>
                </a:solidFill>
              </a:rPr>
            </a:br>
            <a:r>
              <a:rPr lang="sv-SE" altLang="sv-SE" sz="2000" b="1" kern="0" dirty="0">
                <a:solidFill>
                  <a:schemeClr val="accent2"/>
                </a:solidFill>
              </a:rPr>
              <a:t>1	</a:t>
            </a:r>
            <a:r>
              <a:rPr lang="sv-SE" altLang="sv-SE" sz="2000" kern="0" dirty="0"/>
              <a:t>Poesi</a:t>
            </a:r>
            <a:r>
              <a:rPr lang="sv-SE" altLang="sv-SE" sz="2000" kern="0" dirty="0">
                <a:solidFill>
                  <a:srgbClr val="000000"/>
                </a:solidFill>
              </a:rPr>
              <a:t/>
            </a:r>
            <a:br>
              <a:rPr lang="sv-SE" altLang="sv-SE" sz="2000" kern="0" dirty="0">
                <a:solidFill>
                  <a:srgbClr val="000000"/>
                </a:solidFill>
              </a:rPr>
            </a:br>
            <a:r>
              <a:rPr lang="sv-SE" altLang="sv-SE" sz="2000" b="1" kern="0" dirty="0">
                <a:solidFill>
                  <a:schemeClr val="bg2"/>
                </a:solidFill>
              </a:rPr>
              <a:t>7	</a:t>
            </a:r>
            <a:r>
              <a:rPr lang="sv-SE" altLang="sv-SE" sz="2000" kern="0" dirty="0"/>
              <a:t>1900-talet</a:t>
            </a:r>
            <a:r>
              <a:rPr lang="sv-SE" altLang="sv-SE" sz="2000" kern="0" dirty="0">
                <a:solidFill>
                  <a:schemeClr val="bg2"/>
                </a:solidFill>
              </a:rPr>
              <a:t/>
            </a:r>
            <a:br>
              <a:rPr lang="sv-SE" altLang="sv-SE" sz="2000" kern="0" dirty="0">
                <a:solidFill>
                  <a:schemeClr val="bg2"/>
                </a:solidFill>
              </a:rPr>
            </a:br>
            <a:r>
              <a:rPr lang="sv-SE" altLang="sv-SE" sz="2000" b="1" kern="0" dirty="0">
                <a:solidFill>
                  <a:srgbClr val="00B050"/>
                </a:solidFill>
              </a:rPr>
              <a:t>09</a:t>
            </a:r>
            <a:r>
              <a:rPr lang="sv-SE" altLang="sv-SE" sz="2000" b="1" kern="0" dirty="0">
                <a:solidFill>
                  <a:srgbClr val="B9CB00"/>
                </a:solidFill>
              </a:rPr>
              <a:t>	</a:t>
            </a:r>
            <a:r>
              <a:rPr lang="sv-SE" altLang="sv-SE" sz="2000" kern="0" dirty="0">
                <a:solidFill>
                  <a:srgbClr val="000000"/>
                </a:solidFill>
              </a:rPr>
              <a:t>Historia &amp; analys</a:t>
            </a:r>
          </a:p>
          <a:p>
            <a:pPr mar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endParaRPr lang="sv-SE" sz="2000" b="1" kern="0" dirty="0">
              <a:solidFill>
                <a:srgbClr val="000000"/>
              </a:solidFill>
            </a:endParaRPr>
          </a:p>
        </p:txBody>
      </p:sp>
      <p:pic>
        <p:nvPicPr>
          <p:cNvPr id="9" name="Platshållare för innehåll 8" descr="Nummerföljd bas, form, period, historia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282596"/>
            <a:ext cx="6335221" cy="1004614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3CCE0-935B-496A-A6AA-5A1AD1359CB6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58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2454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2029" y="736601"/>
            <a:ext cx="11182120" cy="777874"/>
          </a:xfrm>
        </p:spPr>
        <p:txBody>
          <a:bodyPr/>
          <a:lstStyle/>
          <a:p>
            <a:r>
              <a:rPr lang="sv-SE" altLang="sv-SE" dirty="0"/>
              <a:t>Tabell </a:t>
            </a:r>
            <a:r>
              <a:rPr lang="sv-SE" altLang="sv-SE" dirty="0" smtClean="0"/>
              <a:t>3C (1)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03392-01E3-47DB-B8C9-3C3524D3BA35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T3C: Notation som kan tillfogas enligt anvisningar i :</a:t>
            </a:r>
          </a:p>
          <a:p>
            <a:pPr marL="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endParaRPr lang="sv-SE" altLang="sv-SE" sz="2000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sv-SE" altLang="sv-SE" sz="2000" kern="0" dirty="0">
                <a:solidFill>
                  <a:srgbClr val="000000"/>
                </a:solidFill>
              </a:rPr>
              <a:t>T3B 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sv-SE" altLang="sv-SE" sz="2000" kern="0" dirty="0" smtClean="0">
                <a:solidFill>
                  <a:srgbClr val="000000"/>
                </a:solidFill>
              </a:rPr>
              <a:t>700.4 </a:t>
            </a:r>
            <a:r>
              <a:rPr lang="sv-SE" altLang="sv-SE" sz="2000" kern="0" dirty="0">
                <a:solidFill>
                  <a:srgbClr val="000000"/>
                </a:solidFill>
              </a:rPr>
              <a:t>(särskilda ämnen i konsten) 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sv-SE" altLang="sv-SE" sz="2000" kern="0" dirty="0">
                <a:solidFill>
                  <a:srgbClr val="000000"/>
                </a:solidFill>
              </a:rPr>
              <a:t>791.4 (film, radio, television) 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sv-SE" altLang="sv-SE" sz="2000" kern="0" dirty="0" smtClean="0">
                <a:solidFill>
                  <a:srgbClr val="000000"/>
                </a:solidFill>
              </a:rPr>
              <a:t>808-809</a:t>
            </a:r>
            <a:br>
              <a:rPr lang="sv-SE" altLang="sv-SE" sz="2000" kern="0" dirty="0" smtClean="0">
                <a:solidFill>
                  <a:srgbClr val="000000"/>
                </a:solidFill>
              </a:rPr>
            </a:br>
            <a:endParaRPr lang="sv-SE" altLang="sv-SE" sz="2000" kern="0" dirty="0">
              <a:solidFill>
                <a:srgbClr val="000000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sv-SE" i="1" dirty="0">
                <a:latin typeface="Arial" panose="020B0604020202020204" pitchFamily="34" charset="0"/>
                <a:cs typeface="Arial" panose="020B0604020202020204" pitchFamily="34" charset="0"/>
              </a:rPr>
              <a:t>T3B följs och kompletteras av T3C, som </a:t>
            </a:r>
            <a:r>
              <a:rPr lang="sv-SE" i="1" dirty="0" smtClean="0">
                <a:latin typeface="Arial" panose="020B0604020202020204" pitchFamily="34" charset="0"/>
                <a:cs typeface="Arial" panose="020B0604020202020204" pitchFamily="34" charset="0"/>
              </a:rPr>
              <a:t>utökar ämnen för nummerbyggnation </a:t>
            </a:r>
            <a:r>
              <a:rPr lang="sv-SE" i="1" dirty="0">
                <a:latin typeface="Arial" panose="020B0604020202020204" pitchFamily="34" charset="0"/>
                <a:cs typeface="Arial" panose="020B0604020202020204" pitchFamily="34" charset="0"/>
              </a:rPr>
              <a:t>inom T3B</a:t>
            </a:r>
            <a:endParaRPr lang="sv-SE" altLang="sv-S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59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1529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T2  via tabell 1 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sz="quarter" idx="13"/>
          </p:nvPr>
        </p:nvSpPr>
        <p:spPr>
          <a:xfrm>
            <a:off x="838200" y="2095500"/>
            <a:ext cx="9173901" cy="4025900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T2—3 - T2—9	Särskilda världsdelar, länder, orter; utomjordiska </a:t>
            </a:r>
            <a:r>
              <a:rPr lang="sv-SE" b="1" dirty="0" smtClean="0"/>
              <a:t>världar</a:t>
            </a:r>
            <a:endParaRPr lang="sv-SE" b="1" dirty="0"/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725.18 	Militära byggnader</a:t>
            </a:r>
          </a:p>
          <a:p>
            <a:pPr marL="0" indent="0">
              <a:buNone/>
            </a:pPr>
            <a:r>
              <a:rPr lang="sv-SE" dirty="0" smtClean="0"/>
              <a:t>T1-</a:t>
            </a:r>
            <a:r>
              <a:rPr lang="sv-SE" b="1" dirty="0" smtClean="0">
                <a:solidFill>
                  <a:srgbClr val="0070C0"/>
                </a:solidFill>
              </a:rPr>
              <a:t>09</a:t>
            </a:r>
            <a:r>
              <a:rPr lang="sv-SE" b="1" dirty="0" smtClean="0">
                <a:solidFill>
                  <a:srgbClr val="00B0F0"/>
                </a:solidFill>
              </a:rPr>
              <a:t> </a:t>
            </a:r>
            <a:r>
              <a:rPr lang="sv-SE" dirty="0" smtClean="0"/>
              <a:t> </a:t>
            </a:r>
            <a:r>
              <a:rPr lang="sv-SE" dirty="0"/>
              <a:t>	</a:t>
            </a:r>
            <a:r>
              <a:rPr lang="sv-SE" dirty="0" smtClean="0"/>
              <a:t>…geografi</a:t>
            </a:r>
            <a:endParaRPr lang="sv-SE" dirty="0"/>
          </a:p>
          <a:p>
            <a:pPr marL="0" indent="0">
              <a:buNone/>
            </a:pPr>
            <a:r>
              <a:rPr lang="sv-SE" dirty="0" smtClean="0"/>
              <a:t>T2-</a:t>
            </a:r>
            <a:r>
              <a:rPr lang="sv-SE" b="1" dirty="0" smtClean="0">
                <a:solidFill>
                  <a:srgbClr val="FF0000"/>
                </a:solidFill>
              </a:rPr>
              <a:t>485</a:t>
            </a:r>
            <a:r>
              <a:rPr lang="sv-SE" dirty="0"/>
              <a:t>	Sverige </a:t>
            </a:r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/>
            </a:r>
            <a:br>
              <a:rPr lang="sv-SE" dirty="0"/>
            </a:br>
            <a:r>
              <a:rPr lang="sv-SE" dirty="0"/>
              <a:t>725.18</a:t>
            </a:r>
            <a:r>
              <a:rPr lang="sv-SE" b="1" dirty="0">
                <a:solidFill>
                  <a:srgbClr val="0070C0"/>
                </a:solidFill>
              </a:rPr>
              <a:t>09</a:t>
            </a:r>
            <a:r>
              <a:rPr lang="sv-SE" b="1" dirty="0">
                <a:solidFill>
                  <a:srgbClr val="FF0000"/>
                </a:solidFill>
              </a:rPr>
              <a:t>485</a:t>
            </a:r>
            <a:br>
              <a:rPr lang="sv-SE" b="1" dirty="0">
                <a:solidFill>
                  <a:srgbClr val="FF0000"/>
                </a:solidFill>
              </a:rPr>
            </a:br>
            <a:r>
              <a:rPr lang="sv-SE" dirty="0"/>
              <a:t>Militära byggnader i Sverige</a:t>
            </a:r>
            <a:endParaRPr lang="sv-SE" b="1" dirty="0">
              <a:solidFill>
                <a:srgbClr val="FF0000"/>
              </a:solidFill>
            </a:endParaRPr>
          </a:p>
          <a:p>
            <a:pPr>
              <a:buClrTx/>
            </a:pPr>
            <a:endParaRPr lang="sv-SE" dirty="0"/>
          </a:p>
        </p:txBody>
      </p:sp>
      <p:pic>
        <p:nvPicPr>
          <p:cNvPr id="7" name="Platshållare för innehåll 6" descr="Militär byggnat med gammal kanon.&#10;http://commons.wikimedia.org/wiki/File%3AKarlbergs_slott_2009f.jpg&#10;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478" y="2854922"/>
            <a:ext cx="3722649" cy="2718251"/>
          </a:xfrm>
        </p:spPr>
      </p:pic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287C-5C1A-4BC0-AAB0-EF593D4C9F21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048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2029" y="736601"/>
            <a:ext cx="11182120" cy="777874"/>
          </a:xfrm>
        </p:spPr>
        <p:txBody>
          <a:bodyPr/>
          <a:lstStyle/>
          <a:p>
            <a:r>
              <a:rPr lang="sv-SE" altLang="sv-SE" dirty="0"/>
              <a:t>Tabell </a:t>
            </a:r>
            <a:r>
              <a:rPr lang="sv-SE" altLang="sv-SE" dirty="0" smtClean="0"/>
              <a:t>3C (</a:t>
            </a:r>
            <a:r>
              <a:rPr lang="sv-SE" altLang="sv-SE" dirty="0"/>
              <a:t>2)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EBA3-2D12-4BD5-B246-1EED75CE0F24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–001-009 	Standardindelningar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–01-09 		Särskilda perioder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–1 	Konst och litteratur med särskild stil, </a:t>
            </a:r>
            <a:r>
              <a:rPr lang="sv-SE" altLang="sv-SE" sz="2000" kern="0" dirty="0" smtClean="0">
                <a:solidFill>
                  <a:srgbClr val="000000"/>
                </a:solidFill>
              </a:rPr>
              <a:t>stämning, perspektiv</a:t>
            </a:r>
            <a:endParaRPr lang="sv-SE" altLang="sv-SE" sz="2000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–2 	Litteratur med särskilda drag och egenskaper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–3 	Konst och litteratur som behandlar särskilda teman och </a:t>
            </a:r>
            <a:r>
              <a:rPr lang="sv-SE" altLang="sv-SE" sz="2000" kern="0" dirty="0" smtClean="0">
                <a:solidFill>
                  <a:srgbClr val="000000"/>
                </a:solidFill>
              </a:rPr>
              <a:t>ämnen </a:t>
            </a:r>
            <a:r>
              <a:rPr lang="sv-SE" altLang="sv-SE" sz="2000" kern="0" dirty="0">
                <a:solidFill>
                  <a:srgbClr val="000000"/>
                </a:solidFill>
              </a:rPr>
              <a:t>och med särskilda </a:t>
            </a:r>
            <a:r>
              <a:rPr lang="sv-SE" altLang="sv-SE" sz="2000" kern="0" dirty="0" smtClean="0">
                <a:solidFill>
                  <a:srgbClr val="000000"/>
                </a:solidFill>
              </a:rPr>
              <a:t>	drag</a:t>
            </a:r>
            <a:endParaRPr lang="sv-SE" altLang="sv-SE" sz="2000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–4 	Litteratur som betonar ämnen</a:t>
            </a: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–8 	Litteratur för och av personer ur etniska och nationella </a:t>
            </a:r>
            <a:r>
              <a:rPr lang="sv-SE" altLang="sv-SE" sz="2000" kern="0" dirty="0" smtClean="0">
                <a:solidFill>
                  <a:srgbClr val="000000"/>
                </a:solidFill>
              </a:rPr>
              <a:t>grupper</a:t>
            </a:r>
            <a:endParaRPr lang="sv-SE" altLang="sv-SE" sz="2000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altLang="sv-SE" sz="2000" kern="0" dirty="0">
                <a:solidFill>
                  <a:srgbClr val="000000"/>
                </a:solidFill>
              </a:rPr>
              <a:t>–9 	Litteratur för och av andra särskilda grupper</a:t>
            </a:r>
          </a:p>
          <a:p>
            <a:pPr marL="0" indent="0">
              <a:buClr>
                <a:schemeClr val="tx1"/>
              </a:buClr>
              <a:buNone/>
            </a:pP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60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1000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Tabell 3C  - </a:t>
            </a:r>
            <a:r>
              <a:rPr lang="sv-SE" altLang="sv-SE" dirty="0" smtClean="0"/>
              <a:t>citeringsordning (1)</a:t>
            </a:r>
            <a:endParaRPr lang="sv-SE" dirty="0"/>
          </a:p>
        </p:txBody>
      </p:sp>
      <p:pic>
        <p:nvPicPr>
          <p:cNvPr id="20" name="Platshållare för innehåll 19" descr="Nummerföljd för T3C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85001"/>
            <a:ext cx="8952249" cy="4266306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6F6F6-9AE2-4370-9D1D-BEF4403F8BB3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61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961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Tabell 3C </a:t>
            </a:r>
            <a:r>
              <a:rPr lang="sv-SE" altLang="sv-SE" dirty="0" smtClean="0"/>
              <a:t>– citeringsordning (2)</a:t>
            </a:r>
            <a:endParaRPr lang="sv-SE" dirty="0"/>
          </a:p>
        </p:txBody>
      </p:sp>
      <p:pic>
        <p:nvPicPr>
          <p:cNvPr id="22" name="Platshållare för innehåll 21" descr="Nummerföljd T3C när typ av form används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47" y="1805651"/>
            <a:ext cx="8685424" cy="4062714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85548-4680-43FE-805E-978AFE2C5BA7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62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95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Tabell 3C – exempel litteraturhistoria (1)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sz="quarter" idx="13"/>
          </p:nvPr>
        </p:nvSpPr>
        <p:spPr>
          <a:xfrm>
            <a:off x="952524" y="3611784"/>
            <a:ext cx="8409972" cy="2488074"/>
          </a:xfrm>
        </p:spPr>
        <p:txBody>
          <a:bodyPr/>
          <a:lstStyle/>
          <a:p>
            <a:pPr mar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sv-SE" sz="2000" dirty="0" smtClean="0"/>
              <a:t>839.7</a:t>
            </a:r>
            <a:r>
              <a:rPr lang="sv-SE" sz="2000" b="1" dirty="0" smtClean="0">
                <a:solidFill>
                  <a:srgbClr val="008000"/>
                </a:solidFill>
              </a:rPr>
              <a:t>09</a:t>
            </a:r>
            <a:r>
              <a:rPr lang="sv-SE" sz="2000" b="1" dirty="0" smtClean="0">
                <a:solidFill>
                  <a:srgbClr val="CC99FF"/>
                </a:solidFill>
              </a:rPr>
              <a:t>9287</a:t>
            </a:r>
            <a:r>
              <a:rPr lang="sv-SE" sz="2000" dirty="0" smtClean="0">
                <a:solidFill>
                  <a:srgbClr val="CC99FF"/>
                </a:solidFill>
              </a:rPr>
              <a:t>	</a:t>
            </a:r>
            <a:r>
              <a:rPr lang="sv-SE" sz="2000" b="1" kern="0" dirty="0" smtClean="0">
                <a:solidFill>
                  <a:srgbClr val="000000"/>
                </a:solidFill>
              </a:rPr>
              <a:t>Svenska </a:t>
            </a:r>
            <a:r>
              <a:rPr lang="sv-SE" sz="2000" b="1" kern="0" dirty="0">
                <a:solidFill>
                  <a:srgbClr val="000000"/>
                </a:solidFill>
              </a:rPr>
              <a:t>kvinnliga författare  </a:t>
            </a:r>
            <a:r>
              <a:rPr lang="sv-SE" sz="2000" b="1" kern="0" dirty="0" smtClean="0">
                <a:solidFill>
                  <a:srgbClr val="000000"/>
                </a:solidFill>
              </a:rPr>
              <a:t>historia</a:t>
            </a:r>
          </a:p>
          <a:p>
            <a:pPr marL="0" indent="0">
              <a:buNone/>
              <a:defRPr/>
            </a:pPr>
            <a:r>
              <a:rPr lang="sv-SE" sz="2000" dirty="0"/>
              <a:t>839.7  	Svensk litteratur</a:t>
            </a:r>
            <a:r>
              <a:rPr lang="sv-SE" sz="2000" b="1" dirty="0">
                <a:solidFill>
                  <a:srgbClr val="00B050"/>
                </a:solidFill>
              </a:rPr>
              <a:t/>
            </a:r>
            <a:br>
              <a:rPr lang="sv-SE" sz="2000" b="1" dirty="0">
                <a:solidFill>
                  <a:srgbClr val="00B050"/>
                </a:solidFill>
              </a:rPr>
            </a:br>
            <a:r>
              <a:rPr lang="sv-SE" sz="2000" b="1" dirty="0">
                <a:solidFill>
                  <a:srgbClr val="00B050"/>
                </a:solidFill>
              </a:rPr>
              <a:t>09</a:t>
            </a:r>
            <a:r>
              <a:rPr lang="sv-SE" sz="2000" dirty="0"/>
              <a:t>  	Historia &amp; analys</a:t>
            </a:r>
            <a:br>
              <a:rPr lang="sv-SE" sz="2000" dirty="0"/>
            </a:br>
            <a:r>
              <a:rPr lang="sv-SE" sz="2000" b="1" dirty="0">
                <a:solidFill>
                  <a:srgbClr val="CC99FF"/>
                </a:solidFill>
              </a:rPr>
              <a:t>9287</a:t>
            </a:r>
            <a:r>
              <a:rPr lang="sv-SE" sz="2000" dirty="0"/>
              <a:t> 	Kvinnor</a:t>
            </a:r>
            <a:br>
              <a:rPr lang="sv-SE" sz="2000" dirty="0"/>
            </a:br>
            <a:endParaRPr lang="sv-SE" sz="2000" dirty="0"/>
          </a:p>
          <a:p>
            <a:pPr marL="0" indent="0">
              <a:buNone/>
              <a:defRPr/>
            </a:pPr>
            <a:r>
              <a:rPr lang="sv-SE" sz="2000" dirty="0"/>
              <a:t>T3B—091 – T3B—099  Litteratur med särskilda drag...ämnen..</a:t>
            </a:r>
          </a:p>
          <a:p>
            <a:pPr mar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endParaRPr lang="sv-SE" sz="2000" b="1" kern="0" dirty="0" smtClean="0">
              <a:solidFill>
                <a:srgbClr val="000000"/>
              </a:solidFill>
            </a:endParaRP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endParaRPr lang="sv-SE" sz="2000" b="1" kern="0" dirty="0">
              <a:solidFill>
                <a:srgbClr val="000000"/>
              </a:solidFill>
            </a:endParaRPr>
          </a:p>
          <a:p>
            <a:pPr>
              <a:buNone/>
              <a:defRPr/>
            </a:pPr>
            <a:endParaRPr lang="sv-SE" b="1" dirty="0" smtClean="0">
              <a:solidFill>
                <a:schemeClr val="accent1"/>
              </a:solidFill>
            </a:endParaRPr>
          </a:p>
          <a:p>
            <a:pPr>
              <a:buNone/>
              <a:defRPr/>
            </a:pPr>
            <a:endParaRPr lang="sv-SE" b="1" dirty="0">
              <a:solidFill>
                <a:schemeClr val="accent1"/>
              </a:solidFill>
            </a:endParaRPr>
          </a:p>
          <a:p>
            <a:pPr>
              <a:buNone/>
              <a:defRPr/>
            </a:pPr>
            <a:endParaRPr lang="sv-SE" b="1" dirty="0" smtClean="0">
              <a:solidFill>
                <a:schemeClr val="accent1"/>
              </a:solidFill>
            </a:endParaRPr>
          </a:p>
          <a:p>
            <a:pPr>
              <a:buClr>
                <a:schemeClr val="tx1"/>
              </a:buClr>
            </a:pPr>
            <a:endParaRPr lang="sv-SE" dirty="0"/>
          </a:p>
        </p:txBody>
      </p:sp>
      <p:pic>
        <p:nvPicPr>
          <p:cNvPr id="9" name="Platshållare för innehåll 8" descr="Nummerföljd T3C bas, historia, tema...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24" y="2182179"/>
            <a:ext cx="4742220" cy="882751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29B9-33F3-4EEB-8EA4-394F378C924F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63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9697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Tabell 3C – exempel litteraturhistoria </a:t>
            </a:r>
            <a:r>
              <a:rPr lang="sv-SE" altLang="sv-SE" dirty="0" smtClean="0"/>
              <a:t>(2)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sz="quarter" idx="13"/>
          </p:nvPr>
        </p:nvSpPr>
        <p:spPr>
          <a:xfrm>
            <a:off x="886619" y="3924300"/>
            <a:ext cx="8740460" cy="2432050"/>
          </a:xfrm>
        </p:spPr>
        <p:txBody>
          <a:bodyPr/>
          <a:lstStyle/>
          <a:p>
            <a:pPr mar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sv-SE" sz="2000" dirty="0" smtClean="0"/>
              <a:t>839.7</a:t>
            </a:r>
            <a:r>
              <a:rPr lang="sv-SE" sz="2000" b="1" dirty="0" smtClean="0">
                <a:solidFill>
                  <a:srgbClr val="008000"/>
                </a:solidFill>
              </a:rPr>
              <a:t>09</a:t>
            </a:r>
            <a:r>
              <a:rPr lang="sv-SE" sz="2000" b="1" dirty="0" smtClean="0">
                <a:solidFill>
                  <a:srgbClr val="CC99FF"/>
                </a:solidFill>
              </a:rPr>
              <a:t>9287</a:t>
            </a:r>
            <a:r>
              <a:rPr lang="sv-SE" sz="2000" b="1" dirty="0" smtClean="0">
                <a:solidFill>
                  <a:srgbClr val="33CCCC"/>
                </a:solidFill>
              </a:rPr>
              <a:t>0904 </a:t>
            </a:r>
            <a:r>
              <a:rPr lang="sv-SE" sz="2000" dirty="0" smtClean="0">
                <a:solidFill>
                  <a:srgbClr val="CC99FF"/>
                </a:solidFill>
              </a:rPr>
              <a:t>	</a:t>
            </a:r>
            <a:r>
              <a:rPr lang="sv-SE" sz="2000" b="1" kern="0" dirty="0" smtClean="0">
                <a:solidFill>
                  <a:srgbClr val="000000"/>
                </a:solidFill>
              </a:rPr>
              <a:t>Svenska </a:t>
            </a:r>
            <a:r>
              <a:rPr lang="sv-SE" sz="2000" b="1" kern="0" dirty="0">
                <a:solidFill>
                  <a:srgbClr val="000000"/>
                </a:solidFill>
              </a:rPr>
              <a:t>kvinnliga författare  </a:t>
            </a:r>
            <a:r>
              <a:rPr lang="sv-SE" sz="2000" b="1" kern="0" dirty="0" smtClean="0">
                <a:solidFill>
                  <a:srgbClr val="000000"/>
                </a:solidFill>
              </a:rPr>
              <a:t>historia 1900-talet</a:t>
            </a:r>
          </a:p>
          <a:p>
            <a:pPr mar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endParaRPr lang="sv-SE" sz="2000" b="1" kern="0" dirty="0">
              <a:solidFill>
                <a:srgbClr val="000000"/>
              </a:solidFill>
            </a:endParaRPr>
          </a:p>
          <a:p>
            <a:pPr mar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None/>
              <a:defRPr/>
            </a:pPr>
            <a:r>
              <a:rPr lang="sv-SE" sz="2000" dirty="0"/>
              <a:t>839.7  	Svensk litteratur</a:t>
            </a:r>
            <a:r>
              <a:rPr lang="sv-SE" sz="2000" b="1" dirty="0">
                <a:solidFill>
                  <a:srgbClr val="00B050"/>
                </a:solidFill>
              </a:rPr>
              <a:t/>
            </a:r>
            <a:br>
              <a:rPr lang="sv-SE" sz="2000" b="1" dirty="0">
                <a:solidFill>
                  <a:srgbClr val="00B050"/>
                </a:solidFill>
              </a:rPr>
            </a:br>
            <a:r>
              <a:rPr lang="sv-SE" sz="2000" b="1" dirty="0">
                <a:solidFill>
                  <a:srgbClr val="00B050"/>
                </a:solidFill>
              </a:rPr>
              <a:t>09</a:t>
            </a:r>
            <a:r>
              <a:rPr lang="sv-SE" sz="2000" dirty="0"/>
              <a:t>  	Historia &amp; analys</a:t>
            </a:r>
            <a:br>
              <a:rPr lang="sv-SE" sz="2000" dirty="0"/>
            </a:br>
            <a:r>
              <a:rPr lang="sv-SE" sz="2000" b="1" dirty="0">
                <a:solidFill>
                  <a:srgbClr val="CC99FF"/>
                </a:solidFill>
              </a:rPr>
              <a:t>9287</a:t>
            </a:r>
            <a:r>
              <a:rPr lang="sv-SE" sz="2000" dirty="0"/>
              <a:t> 	Kvinnor</a:t>
            </a:r>
            <a:br>
              <a:rPr lang="sv-SE" sz="2000" dirty="0"/>
            </a:br>
            <a:r>
              <a:rPr lang="sv-SE" sz="2000" b="1" dirty="0">
                <a:solidFill>
                  <a:srgbClr val="33CCCC"/>
                </a:solidFill>
              </a:rPr>
              <a:t>0904	</a:t>
            </a:r>
            <a:r>
              <a:rPr lang="sv-SE" sz="2000" dirty="0"/>
              <a:t>1900-talet (Tabell 1)</a:t>
            </a:r>
            <a:endParaRPr lang="sv-SE" sz="2000" b="1" dirty="0">
              <a:solidFill>
                <a:srgbClr val="33CCCC"/>
              </a:solidFill>
            </a:endParaRPr>
          </a:p>
          <a:p>
            <a:pPr mar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endParaRPr lang="sv-SE" sz="2000" b="1" kern="0" dirty="0" smtClean="0">
              <a:solidFill>
                <a:srgbClr val="000000"/>
              </a:solidFill>
            </a:endParaRPr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endParaRPr lang="sv-SE" sz="2000" b="1" kern="0" dirty="0">
              <a:solidFill>
                <a:srgbClr val="000000"/>
              </a:solidFill>
            </a:endParaRPr>
          </a:p>
          <a:p>
            <a:pPr>
              <a:buNone/>
              <a:defRPr/>
            </a:pPr>
            <a:endParaRPr lang="sv-SE" b="1" dirty="0" smtClean="0">
              <a:solidFill>
                <a:schemeClr val="accent1"/>
              </a:solidFill>
            </a:endParaRPr>
          </a:p>
          <a:p>
            <a:pPr>
              <a:buNone/>
              <a:defRPr/>
            </a:pPr>
            <a:endParaRPr lang="sv-SE" b="1" dirty="0" smtClean="0">
              <a:solidFill>
                <a:schemeClr val="accent1"/>
              </a:solidFill>
            </a:endParaRPr>
          </a:p>
          <a:p>
            <a:pPr marL="0" indent="0">
              <a:buNone/>
              <a:defRPr/>
            </a:pPr>
            <a:endParaRPr lang="sv-SE" dirty="0" smtClean="0"/>
          </a:p>
          <a:p>
            <a:pPr marL="0" indent="0">
              <a:buClr>
                <a:schemeClr val="tx1"/>
              </a:buClr>
              <a:buNone/>
            </a:pPr>
            <a:endParaRPr lang="sv-SE" dirty="0"/>
          </a:p>
        </p:txBody>
      </p:sp>
      <p:pic>
        <p:nvPicPr>
          <p:cNvPr id="11" name="Platshållare för innehåll 10" descr="Nummerföljd T3C bas, historia, tema, T1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9" y="2188949"/>
            <a:ext cx="7025213" cy="1013251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8F92C-32A6-4AA9-92E4-E03FE93A3A2B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64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5328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Tabell 3C – exempel litteraturhistoria (3)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sz="quarter" idx="13"/>
          </p:nvPr>
        </p:nvSpPr>
        <p:spPr>
          <a:xfrm>
            <a:off x="838200" y="3947450"/>
            <a:ext cx="5133975" cy="4025900"/>
          </a:xfrm>
        </p:spPr>
        <p:txBody>
          <a:bodyPr/>
          <a:lstStyle/>
          <a:p>
            <a:pPr mar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sv-SE" sz="2000" kern="0" dirty="0" smtClean="0"/>
              <a:t>839.7</a:t>
            </a:r>
            <a:r>
              <a:rPr lang="sv-SE" sz="2000" b="1" kern="0" dirty="0" smtClean="0">
                <a:solidFill>
                  <a:srgbClr val="FF3399"/>
                </a:solidFill>
              </a:rPr>
              <a:t>30872</a:t>
            </a:r>
            <a:r>
              <a:rPr lang="sv-SE" sz="2000" b="1" kern="0" dirty="0" smtClean="0">
                <a:solidFill>
                  <a:srgbClr val="00B050"/>
                </a:solidFill>
              </a:rPr>
              <a:t>09	</a:t>
            </a:r>
            <a:r>
              <a:rPr lang="sv-SE" sz="2000" b="1" kern="0" dirty="0" smtClean="0">
                <a:solidFill>
                  <a:srgbClr val="000000"/>
                </a:solidFill>
              </a:rPr>
              <a:t>Svenska </a:t>
            </a:r>
            <a:r>
              <a:rPr lang="sv-SE" sz="2000" b="1" kern="0" dirty="0">
                <a:solidFill>
                  <a:srgbClr val="000000"/>
                </a:solidFill>
              </a:rPr>
              <a:t>deckare </a:t>
            </a:r>
            <a:r>
              <a:rPr lang="sv-SE" sz="2000" b="1" kern="0" dirty="0" smtClean="0">
                <a:solidFill>
                  <a:srgbClr val="000000"/>
                </a:solidFill>
              </a:rPr>
              <a:t>historia</a:t>
            </a:r>
          </a:p>
          <a:p>
            <a:pPr mar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sv-SE" sz="2000" kern="0" dirty="0"/>
              <a:t>839.7	Svensk litteratur</a:t>
            </a:r>
            <a:r>
              <a:rPr lang="sv-SE" sz="2000" b="1" kern="0" dirty="0">
                <a:solidFill>
                  <a:srgbClr val="008000"/>
                </a:solidFill>
              </a:rPr>
              <a:t/>
            </a:r>
            <a:br>
              <a:rPr lang="sv-SE" sz="2000" b="1" kern="0" dirty="0">
                <a:solidFill>
                  <a:srgbClr val="008000"/>
                </a:solidFill>
              </a:rPr>
            </a:br>
            <a:r>
              <a:rPr lang="sv-SE" sz="2000" b="1" kern="0" dirty="0">
                <a:solidFill>
                  <a:srgbClr val="FF3399"/>
                </a:solidFill>
              </a:rPr>
              <a:t>30872</a:t>
            </a:r>
            <a:r>
              <a:rPr lang="sv-SE" sz="2000" b="1" kern="0" dirty="0">
                <a:solidFill>
                  <a:srgbClr val="FF00FF"/>
                </a:solidFill>
              </a:rPr>
              <a:t>	</a:t>
            </a:r>
            <a:r>
              <a:rPr lang="sv-SE" sz="2000" kern="0" dirty="0">
                <a:solidFill>
                  <a:srgbClr val="000000"/>
                </a:solidFill>
              </a:rPr>
              <a:t>Deckare</a:t>
            </a:r>
            <a:r>
              <a:rPr lang="sv-SE" sz="2000" b="1" kern="0" dirty="0">
                <a:solidFill>
                  <a:srgbClr val="008000"/>
                </a:solidFill>
              </a:rPr>
              <a:t/>
            </a:r>
            <a:br>
              <a:rPr lang="sv-SE" sz="2000" b="1" kern="0" dirty="0">
                <a:solidFill>
                  <a:srgbClr val="008000"/>
                </a:solidFill>
              </a:rPr>
            </a:br>
            <a:r>
              <a:rPr lang="sv-SE" sz="2000" b="1" kern="0" dirty="0">
                <a:solidFill>
                  <a:srgbClr val="008000"/>
                </a:solidFill>
              </a:rPr>
              <a:t>09	</a:t>
            </a:r>
            <a:r>
              <a:rPr lang="sv-SE" sz="2000" kern="0" dirty="0">
                <a:solidFill>
                  <a:srgbClr val="000000"/>
                </a:solidFill>
              </a:rPr>
              <a:t>Historia &amp; analys</a:t>
            </a:r>
          </a:p>
          <a:p>
            <a:pPr mar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endParaRPr lang="sv-SE" sz="2000" b="1" kern="0" dirty="0">
              <a:solidFill>
                <a:srgbClr val="000000"/>
              </a:solidFill>
            </a:endParaRPr>
          </a:p>
          <a:p>
            <a:pPr>
              <a:buClr>
                <a:schemeClr val="tx1"/>
              </a:buClr>
            </a:pPr>
            <a:endParaRPr lang="sv-SE" dirty="0" smtClean="0"/>
          </a:p>
          <a:p>
            <a:pPr>
              <a:buClr>
                <a:schemeClr val="tx1"/>
              </a:buClr>
            </a:pPr>
            <a:endParaRPr lang="sv-SE" dirty="0" smtClean="0"/>
          </a:p>
          <a:p>
            <a:pPr>
              <a:buClr>
                <a:schemeClr val="tx1"/>
              </a:buClr>
            </a:pPr>
            <a:endParaRPr lang="sv-SE" dirty="0"/>
          </a:p>
          <a:p>
            <a:pPr>
              <a:buClr>
                <a:schemeClr val="tx1"/>
              </a:buClr>
            </a:pPr>
            <a:endParaRPr lang="sv-SE" dirty="0" smtClean="0"/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endParaRPr lang="sv-SE" sz="2000" kern="0" dirty="0" smtClean="0"/>
          </a:p>
          <a:p>
            <a:pPr marL="0" indent="0">
              <a:buClr>
                <a:schemeClr val="tx1"/>
              </a:buClr>
              <a:buNone/>
            </a:pPr>
            <a:endParaRPr lang="sv-SE" dirty="0"/>
          </a:p>
        </p:txBody>
      </p:sp>
      <p:pic>
        <p:nvPicPr>
          <p:cNvPr id="11" name="Platshållare för innehåll 10" descr="Nummerföljd T3C bas, typ av form, historia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323953"/>
            <a:ext cx="5435279" cy="1009081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4647C-DB81-4CCD-B5FA-5EC4A239CB74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65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3294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Tabell 3C – exempel litteraturhistoria </a:t>
            </a:r>
            <a:r>
              <a:rPr lang="sv-SE" altLang="sv-SE" dirty="0" smtClean="0"/>
              <a:t>(4)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sz="quarter" idx="13"/>
          </p:nvPr>
        </p:nvSpPr>
        <p:spPr>
          <a:xfrm>
            <a:off x="977096" y="4040047"/>
            <a:ext cx="7495572" cy="2221857"/>
          </a:xfrm>
        </p:spPr>
        <p:txBody>
          <a:bodyPr/>
          <a:lstStyle/>
          <a:p>
            <a:pPr mar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sv-SE" sz="2000" kern="0" dirty="0" smtClean="0"/>
              <a:t>839.7</a:t>
            </a:r>
            <a:r>
              <a:rPr lang="sv-SE" sz="2000" b="1" kern="0" dirty="0" smtClean="0">
                <a:solidFill>
                  <a:srgbClr val="FF3399"/>
                </a:solidFill>
              </a:rPr>
              <a:t>30872</a:t>
            </a:r>
            <a:r>
              <a:rPr lang="sv-SE" sz="2000" b="1" kern="0" dirty="0" smtClean="0">
                <a:solidFill>
                  <a:srgbClr val="00B050"/>
                </a:solidFill>
              </a:rPr>
              <a:t>09</a:t>
            </a:r>
            <a:r>
              <a:rPr lang="sv-SE" sz="2000" b="1" kern="0" dirty="0" smtClean="0"/>
              <a:t>0</a:t>
            </a:r>
            <a:r>
              <a:rPr lang="sv-SE" sz="2000" b="1" kern="0" dirty="0" smtClean="0">
                <a:solidFill>
                  <a:schemeClr val="bg2">
                    <a:lumMod val="75000"/>
                  </a:schemeClr>
                </a:solidFill>
              </a:rPr>
              <a:t>7</a:t>
            </a:r>
            <a:r>
              <a:rPr lang="sv-SE" sz="2000" b="1" kern="0" dirty="0"/>
              <a:t>	</a:t>
            </a:r>
            <a:r>
              <a:rPr lang="sv-SE" sz="2000" b="1" kern="0" dirty="0" smtClean="0">
                <a:solidFill>
                  <a:srgbClr val="000000"/>
                </a:solidFill>
              </a:rPr>
              <a:t>Svenska </a:t>
            </a:r>
            <a:r>
              <a:rPr lang="sv-SE" sz="2000" b="1" kern="0" dirty="0">
                <a:solidFill>
                  <a:srgbClr val="000000"/>
                </a:solidFill>
              </a:rPr>
              <a:t>deckare </a:t>
            </a:r>
            <a:r>
              <a:rPr lang="sv-SE" sz="2000" b="1" kern="0" dirty="0" smtClean="0">
                <a:solidFill>
                  <a:srgbClr val="000000"/>
                </a:solidFill>
              </a:rPr>
              <a:t>historia 1900-talet</a:t>
            </a:r>
          </a:p>
          <a:p>
            <a:pPr mar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sv-SE" sz="2000" kern="0" dirty="0"/>
              <a:t>839.7	Svensk litteratur</a:t>
            </a:r>
            <a:r>
              <a:rPr lang="sv-SE" sz="2000" b="1" kern="0" dirty="0">
                <a:solidFill>
                  <a:srgbClr val="008000"/>
                </a:solidFill>
              </a:rPr>
              <a:t/>
            </a:r>
            <a:br>
              <a:rPr lang="sv-SE" sz="2000" b="1" kern="0" dirty="0">
                <a:solidFill>
                  <a:srgbClr val="008000"/>
                </a:solidFill>
              </a:rPr>
            </a:br>
            <a:r>
              <a:rPr lang="sv-SE" sz="2000" b="1" kern="0" dirty="0">
                <a:solidFill>
                  <a:srgbClr val="FF3399"/>
                </a:solidFill>
              </a:rPr>
              <a:t>30872</a:t>
            </a:r>
            <a:r>
              <a:rPr lang="sv-SE" sz="2000" b="1" kern="0" dirty="0">
                <a:solidFill>
                  <a:srgbClr val="FF00FF"/>
                </a:solidFill>
              </a:rPr>
              <a:t>	</a:t>
            </a:r>
            <a:r>
              <a:rPr lang="sv-SE" sz="2000" kern="0" dirty="0">
                <a:solidFill>
                  <a:srgbClr val="000000"/>
                </a:solidFill>
              </a:rPr>
              <a:t>Deckare</a:t>
            </a:r>
            <a:r>
              <a:rPr lang="sv-SE" sz="2000" b="1" kern="0" dirty="0">
                <a:solidFill>
                  <a:srgbClr val="008000"/>
                </a:solidFill>
              </a:rPr>
              <a:t/>
            </a:r>
            <a:br>
              <a:rPr lang="sv-SE" sz="2000" b="1" kern="0" dirty="0">
                <a:solidFill>
                  <a:srgbClr val="008000"/>
                </a:solidFill>
              </a:rPr>
            </a:br>
            <a:r>
              <a:rPr lang="sv-SE" sz="2000" b="1" kern="0" dirty="0">
                <a:solidFill>
                  <a:srgbClr val="008000"/>
                </a:solidFill>
              </a:rPr>
              <a:t>09	</a:t>
            </a:r>
            <a:r>
              <a:rPr lang="sv-SE" sz="2000" kern="0" dirty="0">
                <a:solidFill>
                  <a:srgbClr val="000000"/>
                </a:solidFill>
              </a:rPr>
              <a:t>Historia &amp; analys</a:t>
            </a:r>
            <a:br>
              <a:rPr lang="sv-SE" sz="2000" kern="0" dirty="0">
                <a:solidFill>
                  <a:srgbClr val="000000"/>
                </a:solidFill>
              </a:rPr>
            </a:br>
            <a:r>
              <a:rPr lang="sv-SE" sz="2000" kern="0" dirty="0">
                <a:solidFill>
                  <a:srgbClr val="000000"/>
                </a:solidFill>
              </a:rPr>
              <a:t>0	Fasettindikator</a:t>
            </a:r>
            <a:br>
              <a:rPr lang="sv-SE" sz="2000" kern="0" dirty="0">
                <a:solidFill>
                  <a:srgbClr val="000000"/>
                </a:solidFill>
              </a:rPr>
            </a:br>
            <a:r>
              <a:rPr lang="sv-SE" sz="2000" b="1" kern="0" dirty="0">
                <a:solidFill>
                  <a:schemeClr val="bg2"/>
                </a:solidFill>
              </a:rPr>
              <a:t>7	</a:t>
            </a:r>
            <a:r>
              <a:rPr lang="sv-SE" sz="2000" kern="0" dirty="0"/>
              <a:t>1900-talet</a:t>
            </a:r>
            <a:endParaRPr lang="sv-SE" sz="2000" kern="0" dirty="0">
              <a:solidFill>
                <a:srgbClr val="000000"/>
              </a:solidFill>
            </a:endParaRPr>
          </a:p>
          <a:p>
            <a:pPr mar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endParaRPr lang="sv-SE" sz="2000" b="1" kern="0" dirty="0">
              <a:solidFill>
                <a:srgbClr val="000000"/>
              </a:solidFill>
            </a:endParaRPr>
          </a:p>
          <a:p>
            <a:pPr>
              <a:buClr>
                <a:schemeClr val="tx1"/>
              </a:buClr>
            </a:pPr>
            <a:endParaRPr lang="sv-SE" dirty="0" smtClean="0"/>
          </a:p>
          <a:p>
            <a:pPr>
              <a:buClr>
                <a:schemeClr val="tx1"/>
              </a:buClr>
            </a:pPr>
            <a:endParaRPr lang="sv-SE" dirty="0" smtClean="0"/>
          </a:p>
          <a:p>
            <a:pPr>
              <a:buClr>
                <a:schemeClr val="tx1"/>
              </a:buClr>
            </a:pPr>
            <a:endParaRPr lang="sv-SE" dirty="0"/>
          </a:p>
          <a:p>
            <a:pPr>
              <a:buClr>
                <a:schemeClr val="tx1"/>
              </a:buClr>
            </a:pPr>
            <a:endParaRPr lang="sv-SE" dirty="0" smtClean="0"/>
          </a:p>
          <a:p>
            <a:pPr marL="0" lvl="0" indent="0" eaLnBrk="0" fontAlgn="base" hangingPunct="0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defRPr/>
            </a:pPr>
            <a:endParaRPr lang="sv-SE" sz="2000" kern="0" dirty="0" smtClean="0"/>
          </a:p>
          <a:p>
            <a:pPr marL="0" indent="0">
              <a:buClr>
                <a:schemeClr val="tx1"/>
              </a:buClr>
              <a:buNone/>
            </a:pPr>
            <a:endParaRPr lang="sv-SE" dirty="0"/>
          </a:p>
        </p:txBody>
      </p:sp>
      <p:pic>
        <p:nvPicPr>
          <p:cNvPr id="11" name="Platshållare för innehåll 10" descr="Nummerföljd T3C bas, typ av form, historia, period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93052"/>
            <a:ext cx="6517258" cy="1005046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F1BA-52EF-40A2-B73E-5C2EFBA233E8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66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444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 dirty="0"/>
              <a:t>Tabell 3C – exempel litteraturhistoria (5)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sz="quarter" idx="13"/>
          </p:nvPr>
        </p:nvSpPr>
        <p:spPr>
          <a:xfrm>
            <a:off x="838200" y="4007171"/>
            <a:ext cx="8978242" cy="2349179"/>
          </a:xfrm>
        </p:spPr>
        <p:txBody>
          <a:bodyPr/>
          <a:lstStyle/>
          <a:p>
            <a:pPr marL="0" indent="0">
              <a:buNone/>
            </a:pPr>
            <a:r>
              <a:rPr lang="sv-SE" kern="0" dirty="0"/>
              <a:t>839.7</a:t>
            </a:r>
            <a:r>
              <a:rPr lang="sv-SE" b="1" kern="0" dirty="0">
                <a:solidFill>
                  <a:srgbClr val="FF3399"/>
                </a:solidFill>
              </a:rPr>
              <a:t>30872</a:t>
            </a:r>
            <a:r>
              <a:rPr lang="sv-SE" b="1" kern="0" dirty="0">
                <a:solidFill>
                  <a:srgbClr val="008000"/>
                </a:solidFill>
              </a:rPr>
              <a:t>09</a:t>
            </a:r>
            <a:r>
              <a:rPr lang="sv-SE" b="1" kern="0" dirty="0">
                <a:solidFill>
                  <a:srgbClr val="CC99FF"/>
                </a:solidFill>
              </a:rPr>
              <a:t>9287</a:t>
            </a:r>
            <a:r>
              <a:rPr lang="sv-SE" b="1" kern="0" dirty="0">
                <a:solidFill>
                  <a:srgbClr val="33CCCC"/>
                </a:solidFill>
              </a:rPr>
              <a:t>0904 </a:t>
            </a:r>
            <a:r>
              <a:rPr lang="sv-SE" b="1" kern="0" dirty="0" smtClean="0">
                <a:solidFill>
                  <a:srgbClr val="33CCCC"/>
                </a:solidFill>
              </a:rPr>
              <a:t>	</a:t>
            </a:r>
            <a:r>
              <a:rPr lang="sv-SE" b="1" kern="0" dirty="0" smtClean="0">
                <a:solidFill>
                  <a:srgbClr val="000000"/>
                </a:solidFill>
              </a:rPr>
              <a:t>Svenska </a:t>
            </a:r>
            <a:r>
              <a:rPr lang="sv-SE" b="1" kern="0" dirty="0">
                <a:solidFill>
                  <a:srgbClr val="000000"/>
                </a:solidFill>
              </a:rPr>
              <a:t>kvinnliga deckare historia </a:t>
            </a:r>
            <a:r>
              <a:rPr lang="sv-SE" b="1" kern="0" dirty="0" smtClean="0">
                <a:solidFill>
                  <a:srgbClr val="000000"/>
                </a:solidFill>
              </a:rPr>
              <a:t>1900-talet</a:t>
            </a:r>
          </a:p>
          <a:p>
            <a:pPr marL="0" indent="0">
              <a:buNone/>
            </a:pPr>
            <a:r>
              <a:rPr lang="sv-SE" kern="0" dirty="0">
                <a:solidFill>
                  <a:srgbClr val="000000"/>
                </a:solidFill>
              </a:rPr>
              <a:t>839.7 	Svensk litteratur</a:t>
            </a:r>
            <a:br>
              <a:rPr lang="sv-SE" kern="0" dirty="0">
                <a:solidFill>
                  <a:srgbClr val="000000"/>
                </a:solidFill>
              </a:rPr>
            </a:br>
            <a:r>
              <a:rPr lang="sv-SE" b="1" kern="0" dirty="0">
                <a:solidFill>
                  <a:srgbClr val="FF3399"/>
                </a:solidFill>
              </a:rPr>
              <a:t>30872</a:t>
            </a:r>
            <a:r>
              <a:rPr lang="sv-SE" kern="0" dirty="0">
                <a:solidFill>
                  <a:srgbClr val="000000"/>
                </a:solidFill>
              </a:rPr>
              <a:t>	Deckare </a:t>
            </a:r>
            <a:br>
              <a:rPr lang="sv-SE" kern="0" dirty="0">
                <a:solidFill>
                  <a:srgbClr val="000000"/>
                </a:solidFill>
              </a:rPr>
            </a:br>
            <a:r>
              <a:rPr lang="sv-SE" b="1" kern="0" dirty="0">
                <a:solidFill>
                  <a:srgbClr val="00B050"/>
                </a:solidFill>
              </a:rPr>
              <a:t>09</a:t>
            </a:r>
            <a:r>
              <a:rPr lang="sv-SE" kern="0" dirty="0">
                <a:solidFill>
                  <a:srgbClr val="000000"/>
                </a:solidFill>
              </a:rPr>
              <a:t>	Historia &amp; analys </a:t>
            </a:r>
            <a:br>
              <a:rPr lang="sv-SE" kern="0" dirty="0">
                <a:solidFill>
                  <a:srgbClr val="000000"/>
                </a:solidFill>
              </a:rPr>
            </a:br>
            <a:r>
              <a:rPr lang="sv-SE" b="1" kern="0" dirty="0">
                <a:solidFill>
                  <a:srgbClr val="CC99FF"/>
                </a:solidFill>
              </a:rPr>
              <a:t>9287</a:t>
            </a:r>
            <a:r>
              <a:rPr lang="sv-SE" kern="0" dirty="0">
                <a:solidFill>
                  <a:srgbClr val="000000"/>
                </a:solidFill>
              </a:rPr>
              <a:t>	Kvinnor </a:t>
            </a:r>
            <a:br>
              <a:rPr lang="sv-SE" kern="0" dirty="0">
                <a:solidFill>
                  <a:srgbClr val="000000"/>
                </a:solidFill>
              </a:rPr>
            </a:br>
            <a:r>
              <a:rPr lang="sv-SE" b="1" kern="0" dirty="0">
                <a:solidFill>
                  <a:srgbClr val="33CCCC"/>
                </a:solidFill>
              </a:rPr>
              <a:t>0904 </a:t>
            </a:r>
            <a:r>
              <a:rPr lang="sv-SE" kern="0" dirty="0">
                <a:solidFill>
                  <a:srgbClr val="000000"/>
                </a:solidFill>
              </a:rPr>
              <a:t>  	1900-talet (T1)</a:t>
            </a:r>
          </a:p>
          <a:p>
            <a:pPr marL="0" indent="0">
              <a:buNone/>
            </a:pPr>
            <a:endParaRPr lang="sv-SE" b="1" kern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13" name="Platshållare för innehåll 12" descr="Nummerföljd T3C bas, typ av form, historia, tema, T1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8" y="2245404"/>
            <a:ext cx="7277309" cy="946642"/>
          </a:xfr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DA15-7518-4105-8945-012B8C77E04E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67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7987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Sammanfattning (1)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712F-2557-484B-9DCC-05F63BE398C1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270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T1 = standardindelningar</a:t>
            </a:r>
            <a:br>
              <a:rPr lang="sv-SE" sz="2000" kern="0" dirty="0">
                <a:solidFill>
                  <a:srgbClr val="000000"/>
                </a:solidFill>
              </a:rPr>
            </a:br>
            <a:r>
              <a:rPr lang="sv-SE" sz="2000" kern="0" dirty="0">
                <a:solidFill>
                  <a:srgbClr val="000000"/>
                </a:solidFill>
              </a:rPr>
              <a:t>	kan läggas till när det passar – utan anvisning</a:t>
            </a:r>
            <a:br>
              <a:rPr lang="sv-SE" sz="2000" kern="0" dirty="0">
                <a:solidFill>
                  <a:srgbClr val="000000"/>
                </a:solidFill>
              </a:rPr>
            </a:br>
            <a:endParaRPr lang="sv-SE" sz="2000" kern="0" dirty="0">
              <a:solidFill>
                <a:srgbClr val="000000"/>
              </a:solidFill>
            </a:endParaRPr>
          </a:p>
          <a:p>
            <a:pPr marL="1270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T2 – T6 läggs till efter anvisning i schemat</a:t>
            </a:r>
          </a:p>
          <a:p>
            <a:pPr marL="1270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endParaRPr lang="sv-SE" sz="2000" kern="0" dirty="0">
              <a:solidFill>
                <a:srgbClr val="000000"/>
              </a:solidFill>
            </a:endParaRPr>
          </a:p>
          <a:p>
            <a:pPr marL="1270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T2	+ läggs till efter anvisning i T1—093 - T1--099</a:t>
            </a:r>
          </a:p>
          <a:p>
            <a:pPr marL="1270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T5 	+ läggs till efter anvisning i T1--089</a:t>
            </a:r>
          </a:p>
          <a:p>
            <a:pPr marL="0" indent="0">
              <a:buClr>
                <a:schemeClr val="tx1"/>
              </a:buClr>
              <a:buNone/>
            </a:pP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68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1797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Sammanfattning </a:t>
            </a:r>
            <a:r>
              <a:rPr lang="sv-SE" dirty="0" smtClean="0"/>
              <a:t>(2)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D3D1C-E229-4679-A19B-6A2F0416BDC7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 smtClean="0"/>
          </a:p>
          <a:p>
            <a:pPr marL="0" indent="0" algn="ctr">
              <a:buNone/>
            </a:pPr>
            <a:r>
              <a:rPr lang="sv-SE" sz="5400" dirty="0" smtClean="0"/>
              <a:t>Läs anvisningarna!</a:t>
            </a:r>
            <a:endParaRPr lang="sv-SE" sz="5400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69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9651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Tabell 2 direkt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dirty="0">
                <a:solidFill>
                  <a:srgbClr val="000000"/>
                </a:solidFill>
              </a:rPr>
              <a:t>320.9</a:t>
            </a:r>
            <a:r>
              <a:rPr lang="sv-SE" sz="2000" b="1" dirty="0">
                <a:solidFill>
                  <a:srgbClr val="FF0000"/>
                </a:solidFill>
              </a:rPr>
              <a:t>485	</a:t>
            </a:r>
            <a:r>
              <a:rPr lang="sv-SE" sz="2000" b="1" dirty="0">
                <a:solidFill>
                  <a:srgbClr val="000000"/>
                </a:solidFill>
              </a:rPr>
              <a:t>Svensk politik</a:t>
            </a: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sv-SE" sz="2000" dirty="0" smtClean="0">
              <a:solidFill>
                <a:srgbClr val="000000"/>
              </a:solidFill>
            </a:endParaRP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sv-SE" sz="2000" dirty="0">
              <a:solidFill>
                <a:srgbClr val="000000"/>
              </a:solidFill>
            </a:endParaRP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dirty="0">
                <a:solidFill>
                  <a:srgbClr val="000000"/>
                </a:solidFill>
              </a:rPr>
              <a:t>320		Statsvetenskap</a:t>
            </a: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dirty="0">
                <a:solidFill>
                  <a:srgbClr val="000000"/>
                </a:solidFill>
              </a:rPr>
              <a:t>320.91-320.99	</a:t>
            </a:r>
            <a:r>
              <a:rPr lang="sv-SE" sz="2000" dirty="0" smtClean="0">
                <a:solidFill>
                  <a:srgbClr val="000000"/>
                </a:solidFill>
              </a:rPr>
              <a:t>…geografi</a:t>
            </a: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dirty="0" smtClean="0">
                <a:solidFill>
                  <a:srgbClr val="000000"/>
                </a:solidFill>
              </a:rPr>
              <a:t>T2</a:t>
            </a:r>
            <a:r>
              <a:rPr lang="sv-SE" sz="2000" b="1" dirty="0" smtClean="0">
                <a:solidFill>
                  <a:srgbClr val="000000"/>
                </a:solidFill>
              </a:rPr>
              <a:t>-</a:t>
            </a:r>
            <a:r>
              <a:rPr lang="sv-SE" sz="2000" b="1" dirty="0" smtClean="0">
                <a:solidFill>
                  <a:srgbClr val="FF0000"/>
                </a:solidFill>
              </a:rPr>
              <a:t>485		</a:t>
            </a:r>
            <a:r>
              <a:rPr lang="sv-SE" sz="2000" dirty="0" smtClean="0"/>
              <a:t>Sverige</a:t>
            </a:r>
            <a:endParaRPr lang="sv-SE" sz="2000" b="1" dirty="0">
              <a:solidFill>
                <a:srgbClr val="FF0000"/>
              </a:solidFill>
            </a:endParaRP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sv-SE" sz="2000" dirty="0">
              <a:solidFill>
                <a:srgbClr val="000000"/>
              </a:solidFill>
            </a:endParaRP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dirty="0">
                <a:solidFill>
                  <a:srgbClr val="000000"/>
                </a:solidFill>
              </a:rPr>
              <a:t>Tillfoga till basnummer 320.9 notation T2--1-T2--9 från tabell 2, </a:t>
            </a:r>
            <a:r>
              <a:rPr lang="sv-SE" sz="2000" dirty="0" smtClean="0">
                <a:solidFill>
                  <a:srgbClr val="000000"/>
                </a:solidFill>
              </a:rPr>
              <a:t/>
            </a:r>
            <a:br>
              <a:rPr lang="sv-SE" sz="2000" dirty="0" smtClean="0">
                <a:solidFill>
                  <a:srgbClr val="000000"/>
                </a:solidFill>
              </a:rPr>
            </a:br>
            <a:r>
              <a:rPr lang="sv-SE" sz="2000" dirty="0" smtClean="0">
                <a:solidFill>
                  <a:srgbClr val="000000"/>
                </a:solidFill>
              </a:rPr>
              <a:t>t.ex</a:t>
            </a:r>
            <a:r>
              <a:rPr lang="sv-SE" sz="2000" dirty="0">
                <a:solidFill>
                  <a:srgbClr val="000000"/>
                </a:solidFill>
              </a:rPr>
              <a:t>., politiska förhållanden i Egypten 320.962</a:t>
            </a: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sv-SE" sz="2000" dirty="0">
              <a:solidFill>
                <a:srgbClr val="000000"/>
              </a:solidFill>
            </a:endParaRPr>
          </a:p>
          <a:p>
            <a:pPr marL="0" indent="0">
              <a:buClrTx/>
              <a:buNone/>
            </a:pPr>
            <a:endParaRPr lang="sv-SE" dirty="0"/>
          </a:p>
        </p:txBody>
      </p:sp>
      <p:pic>
        <p:nvPicPr>
          <p:cNvPr id="7" name="Platshållare för innehåll 6" descr="Bokomslag: The Oxford handbook of Swedish Politics&#10;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398" y="1206656"/>
            <a:ext cx="2444623" cy="3538966"/>
          </a:xfrm>
        </p:spPr>
      </p:pic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42C7D-43AA-4576-A7E7-A5277741208B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3436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Vill du veta mer?</a:t>
            </a:r>
            <a:endParaRPr lang="sv-SE" dirty="0"/>
          </a:p>
        </p:txBody>
      </p:sp>
      <p:pic>
        <p:nvPicPr>
          <p:cNvPr id="6" name="Platshållare för innehåll 5" descr="Självporträtt som skugga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27" y="2106721"/>
            <a:ext cx="3657600" cy="2743200"/>
          </a:xfrm>
        </p:spPr>
      </p:pic>
      <p:sp>
        <p:nvSpPr>
          <p:cNvPr id="4" name="Platshållare för innehåll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>
                <a:hlinkClick r:id="rId3"/>
              </a:rPr>
              <a:t>Metadatabyrån</a:t>
            </a:r>
            <a:endParaRPr lang="sv-SE" dirty="0"/>
          </a:p>
          <a:p>
            <a:r>
              <a:rPr lang="sv-SE" dirty="0" err="1" smtClean="0"/>
              <a:t>harriet.aagaard</a:t>
            </a:r>
            <a:r>
              <a:rPr lang="sv-SE" dirty="0" smtClean="0"/>
              <a:t> </a:t>
            </a:r>
            <a:r>
              <a:rPr lang="sv-SE" dirty="0"/>
              <a:t>@ kb.se</a:t>
            </a:r>
          </a:p>
          <a:p>
            <a:r>
              <a:rPr lang="sv-SE" dirty="0"/>
              <a:t>d</a:t>
            </a:r>
            <a:r>
              <a:rPr lang="sv-SE" smtClean="0"/>
              <a:t>ewey</a:t>
            </a:r>
            <a:r>
              <a:rPr lang="sv-SE" dirty="0" smtClean="0"/>
              <a:t> </a:t>
            </a:r>
            <a:r>
              <a:rPr lang="sv-SE" dirty="0"/>
              <a:t>@ kb.se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70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6054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Tabell 2 – Geografiska områden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sz="quarter" idx="13"/>
          </p:nvPr>
        </p:nvSpPr>
        <p:spPr>
          <a:xfrm>
            <a:off x="838200" y="1934978"/>
            <a:ext cx="7306691" cy="4025900"/>
          </a:xfrm>
        </p:spPr>
        <p:txBody>
          <a:bodyPr/>
          <a:lstStyle/>
          <a:p>
            <a:pPr marL="0" indent="0">
              <a:buNone/>
            </a:pPr>
            <a:r>
              <a:rPr lang="sv-SE" sz="2000" b="1" dirty="0"/>
              <a:t>Alla världsdelar, länder och andra geografiska områden</a:t>
            </a:r>
          </a:p>
          <a:p>
            <a:pPr marL="0" indent="0">
              <a:buNone/>
            </a:pPr>
            <a:r>
              <a:rPr lang="sv-SE" sz="2000" dirty="0"/>
              <a:t> </a:t>
            </a:r>
          </a:p>
          <a:p>
            <a:pPr marL="0" indent="0">
              <a:buNone/>
            </a:pPr>
            <a:r>
              <a:rPr lang="sv-SE" sz="2000" dirty="0"/>
              <a:t>Sök i </a:t>
            </a:r>
            <a:r>
              <a:rPr lang="sv-SE" sz="2000" dirty="0" smtClean="0"/>
              <a:t>index:</a:t>
            </a:r>
            <a:endParaRPr lang="sv-SE" sz="2000" dirty="0"/>
          </a:p>
          <a:p>
            <a:pPr lvl="1"/>
            <a:r>
              <a:rPr lang="sv-SE" sz="2000" dirty="0" smtClean="0"/>
              <a:t>Regioner, länder, sjöar </a:t>
            </a:r>
            <a:r>
              <a:rPr lang="sv-SE" sz="2000" dirty="0"/>
              <a:t>mm</a:t>
            </a:r>
          </a:p>
          <a:p>
            <a:pPr marL="360362" lvl="1" indent="0">
              <a:buNone/>
            </a:pPr>
            <a:endParaRPr lang="sv-SE" sz="2000" dirty="0"/>
          </a:p>
          <a:p>
            <a:pPr marL="0" indent="-1588">
              <a:buNone/>
            </a:pPr>
            <a:r>
              <a:rPr lang="sv-SE" sz="2000" dirty="0" smtClean="0"/>
              <a:t>T2-</a:t>
            </a:r>
            <a:r>
              <a:rPr lang="sv-SE" sz="2000" b="1" dirty="0" smtClean="0">
                <a:solidFill>
                  <a:srgbClr val="FF0000"/>
                </a:solidFill>
              </a:rPr>
              <a:t>4867 	</a:t>
            </a:r>
            <a:r>
              <a:rPr lang="sv-SE" sz="2000" dirty="0" smtClean="0"/>
              <a:t>Västra Götalands län</a:t>
            </a:r>
          </a:p>
          <a:p>
            <a:pPr marL="0" indent="-1588">
              <a:buNone/>
            </a:pPr>
            <a:r>
              <a:rPr lang="sv-SE" sz="2000" dirty="0"/>
              <a:t>	</a:t>
            </a:r>
            <a:r>
              <a:rPr lang="sv-SE" sz="2000" dirty="0" smtClean="0"/>
              <a:t>	Här placeras Vänern</a:t>
            </a:r>
          </a:p>
          <a:p>
            <a:pPr marL="0" indent="-1588">
              <a:buNone/>
            </a:pPr>
            <a:endParaRPr lang="sv-SE" sz="2000" dirty="0" smtClean="0"/>
          </a:p>
          <a:p>
            <a:pPr marL="0" indent="-1588">
              <a:buNone/>
            </a:pPr>
            <a:r>
              <a:rPr lang="sv-SE" sz="2000" dirty="0" smtClean="0"/>
              <a:t>T2-</a:t>
            </a:r>
            <a:r>
              <a:rPr lang="sv-SE" sz="2000" b="1" dirty="0" smtClean="0">
                <a:solidFill>
                  <a:srgbClr val="FF0000"/>
                </a:solidFill>
              </a:rPr>
              <a:t>4867342	</a:t>
            </a:r>
            <a:r>
              <a:rPr lang="sv-SE" sz="2000" dirty="0" smtClean="0"/>
              <a:t>Mölndals kommun</a:t>
            </a:r>
          </a:p>
          <a:p>
            <a:pPr marL="0" indent="-1588">
              <a:buNone/>
            </a:pPr>
            <a:r>
              <a:rPr lang="sv-SE" sz="2000" dirty="0" smtClean="0"/>
              <a:t>Koder för svenska kommuner finns med i Svenska </a:t>
            </a:r>
            <a:r>
              <a:rPr lang="sv-SE" sz="2000" dirty="0" err="1" smtClean="0"/>
              <a:t>WebDewey</a:t>
            </a:r>
            <a:endParaRPr lang="sv-SE" dirty="0"/>
          </a:p>
        </p:txBody>
      </p:sp>
      <p:pic>
        <p:nvPicPr>
          <p:cNvPr id="6" name="Platshållare för innehåll 5" descr="Karta över Vänern.&#10;&#10;https://upload.wikimedia.org/wikipedia/commons/thumb/3/31/Lake_V%C3%A4nern_details.png/200px-Lake_V%C3%A4nern_details.png&#10;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891" y="2003423"/>
            <a:ext cx="3164106" cy="3060848"/>
          </a:xfrm>
        </p:spPr>
      </p:pic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A7EA-3995-4356-9F81-AA54A250E44D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4207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Tabell 2  -  930-990 historia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sz="quarter" idx="13"/>
          </p:nvPr>
        </p:nvSpPr>
        <p:spPr>
          <a:xfrm>
            <a:off x="838200" y="2095500"/>
            <a:ext cx="8275638" cy="4025900"/>
          </a:xfrm>
        </p:spPr>
        <p:txBody>
          <a:bodyPr/>
          <a:lstStyle/>
          <a:p>
            <a:pPr marL="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b="1" kern="0" dirty="0">
                <a:solidFill>
                  <a:srgbClr val="000000"/>
                </a:solidFill>
              </a:rPr>
              <a:t>Alla länders och områdens historia är byggt av 930-990 för historia och tabell 2 för land eller område. </a:t>
            </a:r>
            <a:r>
              <a:rPr lang="sv-SE" sz="2000" kern="0" dirty="0">
                <a:solidFill>
                  <a:srgbClr val="000000"/>
                </a:solidFill>
              </a:rPr>
              <a:t/>
            </a:r>
            <a:br>
              <a:rPr lang="sv-SE" sz="2000" kern="0" dirty="0">
                <a:solidFill>
                  <a:srgbClr val="000000"/>
                </a:solidFill>
              </a:rPr>
            </a:br>
            <a:endParaRPr lang="sv-SE" sz="2000" kern="0" dirty="0">
              <a:solidFill>
                <a:srgbClr val="000000"/>
              </a:solidFill>
            </a:endParaRPr>
          </a:p>
          <a:p>
            <a:pPr marL="180975" lvl="0" indent="-180975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sv-SE" sz="2000" kern="0" dirty="0">
                <a:solidFill>
                  <a:srgbClr val="000000"/>
                </a:solidFill>
              </a:rPr>
              <a:t>Men, alla länder finns färdiga i 900 med de tidsperioder som gäller för respektive land</a:t>
            </a:r>
          </a:p>
          <a:p>
            <a:pPr marL="360362" lvl="1" indent="0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sv-SE" sz="2000" kern="0" dirty="0">
              <a:solidFill>
                <a:srgbClr val="000000"/>
              </a:solidFill>
            </a:endParaRPr>
          </a:p>
          <a:p>
            <a:pPr marL="360362" lvl="1" indent="0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sv-SE" sz="2000" kern="0" dirty="0">
              <a:solidFill>
                <a:srgbClr val="000000"/>
              </a:solidFill>
            </a:endParaRPr>
          </a:p>
          <a:p>
            <a:pPr marL="0" lvl="0" indent="-1588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948.7	    	Svealand</a:t>
            </a:r>
          </a:p>
          <a:p>
            <a:pPr marL="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T2--</a:t>
            </a:r>
            <a:r>
              <a:rPr lang="sv-SE" sz="2000" b="1" kern="0" dirty="0">
                <a:solidFill>
                  <a:srgbClr val="FF0000"/>
                </a:solidFill>
              </a:rPr>
              <a:t>487352</a:t>
            </a:r>
            <a:r>
              <a:rPr lang="sv-SE" sz="2000" kern="0" dirty="0">
                <a:solidFill>
                  <a:srgbClr val="000000"/>
                </a:solidFill>
              </a:rPr>
              <a:t>     	Stockholm</a:t>
            </a:r>
          </a:p>
          <a:p>
            <a:pPr marL="0" lvl="0" indent="0" fontAlgn="base">
              <a:lnSpc>
                <a:spcPts val="22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</a:pPr>
            <a:r>
              <a:rPr lang="sv-SE" sz="2000" kern="0" dirty="0">
                <a:solidFill>
                  <a:srgbClr val="000000"/>
                </a:solidFill>
              </a:rPr>
              <a:t>9</a:t>
            </a:r>
            <a:r>
              <a:rPr lang="sv-SE" sz="2000" b="1" kern="0" dirty="0">
                <a:solidFill>
                  <a:srgbClr val="FF0000"/>
                </a:solidFill>
              </a:rPr>
              <a:t>48.7352</a:t>
            </a:r>
            <a:r>
              <a:rPr lang="sv-SE" sz="2000" kern="0" dirty="0">
                <a:solidFill>
                  <a:srgbClr val="000000"/>
                </a:solidFill>
              </a:rPr>
              <a:t>  	Stockholms historia</a:t>
            </a:r>
          </a:p>
          <a:p>
            <a:pPr>
              <a:buClrTx/>
            </a:pPr>
            <a:endParaRPr lang="sv-SE" dirty="0"/>
          </a:p>
        </p:txBody>
      </p:sp>
      <p:pic>
        <p:nvPicPr>
          <p:cNvPr id="7" name="Platshållare för innehåll 6" descr="Stockholm i solnedgån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816" y="3993896"/>
            <a:ext cx="3096768" cy="2127504"/>
          </a:xfrm>
        </p:spPr>
      </p:pic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F471-4027-4612-9742-911A2DA55091}" type="datetime1">
              <a:rPr lang="sv-SE" smtClean="0"/>
              <a:t>2022-02-28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891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B-tema Violett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widescreen_bilder" id="{FCA2918B-B8E8-7241-813D-40757162BF84}" vid="{0F1E3929-3D36-294D-A8CA-2164CB3C6F12}"/>
    </a:ext>
  </a:extLst>
</a:theme>
</file>

<file path=ppt/theme/theme2.xml><?xml version="1.0" encoding="utf-8"?>
<a:theme xmlns:a="http://schemas.openxmlformats.org/drawingml/2006/main" name="KB-tema Mörkblå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widescreen_bilder" id="{FCA2918B-B8E8-7241-813D-40757162BF84}" vid="{3D973E21-AA3F-434B-A582-5976C47282D2}"/>
    </a:ext>
  </a:extLst>
</a:theme>
</file>

<file path=ppt/theme/theme3.xml><?xml version="1.0" encoding="utf-8"?>
<a:theme xmlns:a="http://schemas.openxmlformats.org/drawingml/2006/main" name="KB-tema Cayenne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widescreen_bilder" id="{FCA2918B-B8E8-7241-813D-40757162BF84}" vid="{07930826-4FF8-D941-863D-60EEFBE07744}"/>
    </a:ext>
  </a:extLst>
</a:theme>
</file>

<file path=ppt/theme/theme4.xml><?xml version="1.0" encoding="utf-8"?>
<a:theme xmlns:a="http://schemas.openxmlformats.org/drawingml/2006/main" name="KB-tema Gräsgrön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widescreen_bilder" id="{FCA2918B-B8E8-7241-813D-40757162BF84}" vid="{FAB1E516-543E-DA4A-8C64-E7CE8E95806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Kungliga biblioteket_16x9</Template>
  <TotalTime>2747</TotalTime>
  <Words>3538</Words>
  <Application>Microsoft Office PowerPoint</Application>
  <PresentationFormat>Bredbild</PresentationFormat>
  <Paragraphs>654</Paragraphs>
  <Slides>70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70</vt:i4>
      </vt:variant>
    </vt:vector>
  </HeadingPairs>
  <TitlesOfParts>
    <vt:vector size="78" baseType="lpstr">
      <vt:lpstr>Arial</vt:lpstr>
      <vt:lpstr>Calibri</vt:lpstr>
      <vt:lpstr>Georgia</vt:lpstr>
      <vt:lpstr>Wingdings</vt:lpstr>
      <vt:lpstr>KB-tema Violett</vt:lpstr>
      <vt:lpstr>KB-tema Mörkblå</vt:lpstr>
      <vt:lpstr>KB-tema Cayenne</vt:lpstr>
      <vt:lpstr>KB-tema Gräsgrön</vt:lpstr>
      <vt:lpstr>Tabeller i DDK </vt:lpstr>
      <vt:lpstr>Tabeller</vt:lpstr>
      <vt:lpstr>Tabell 2 Geografiska områden, historiska perioder, biografi</vt:lpstr>
      <vt:lpstr>T2-1 – Områden, regioner, platser, hav</vt:lpstr>
      <vt:lpstr>T2-1 – Områden, regioner, platser, hav - exempel</vt:lpstr>
      <vt:lpstr>T2  via tabell 1 </vt:lpstr>
      <vt:lpstr>Tabell 2 direkt</vt:lpstr>
      <vt:lpstr>Tabell 2 – Geografiska områden</vt:lpstr>
      <vt:lpstr>Tabell 2  -  930-990 historia</vt:lpstr>
      <vt:lpstr>Nummerbyggnad under 930-990</vt:lpstr>
      <vt:lpstr>930-990  exempel</vt:lpstr>
      <vt:lpstr>930-990  exempel 2</vt:lpstr>
      <vt:lpstr>Tabell 2  -  913-919 geografi</vt:lpstr>
      <vt:lpstr>Nummerbyggnad under 913-919</vt:lpstr>
      <vt:lpstr>Tilläggstabell för resor</vt:lpstr>
      <vt:lpstr>913-919  - exempel resehandböcker  (alla publicerade under 2020)</vt:lpstr>
      <vt:lpstr>Nummerbyggnad under 940-990 - krig</vt:lpstr>
      <vt:lpstr>940-990 tilläggstabell för krig </vt:lpstr>
      <vt:lpstr>Krig</vt:lpstr>
      <vt:lpstr>Krig - exempel</vt:lpstr>
      <vt:lpstr>Tabell 5. Etniska och nationella grupper</vt:lpstr>
      <vt:lpstr>Tabell 5 via tabell 1</vt:lpstr>
      <vt:lpstr>Tabell 5 och standardindelningar</vt:lpstr>
      <vt:lpstr>Tabell 5 –  etniska grupper</vt:lpstr>
      <vt:lpstr>Tabell 5 - gruppers historia</vt:lpstr>
      <vt:lpstr>Manualanvisning ger vägledning</vt:lpstr>
      <vt:lpstr>Tabell 5  och 930-990 - exempel 1</vt:lpstr>
      <vt:lpstr>Tabell 5 och 930-990 - exempel 2</vt:lpstr>
      <vt:lpstr>Tabell 5 och 930-990 - exempel 3</vt:lpstr>
      <vt:lpstr>Tabell 5 och 909.04  - exempel</vt:lpstr>
      <vt:lpstr>Översikt tabell 4</vt:lpstr>
      <vt:lpstr>Språkliga element från tabell 4</vt:lpstr>
      <vt:lpstr>Tabell 4 val av nummer (1)</vt:lpstr>
      <vt:lpstr>T4—7  Geografiskt tillägg</vt:lpstr>
      <vt:lpstr>Tabell 4 val av nummer (1) - exempel</vt:lpstr>
      <vt:lpstr>Tabell 4 val av nummer (2) </vt:lpstr>
      <vt:lpstr>Tabell 4 val av nummer (2) - exempel  1</vt:lpstr>
      <vt:lpstr>Tabell 4 val av nummer (2) – exempel 2</vt:lpstr>
      <vt:lpstr>Teckenspråk</vt:lpstr>
      <vt:lpstr>Tabell 6 Språk </vt:lpstr>
      <vt:lpstr>Tabell 6  lägga till fler språk</vt:lpstr>
      <vt:lpstr>Tabell 6 - språk som tillägg - exempel (1)</vt:lpstr>
      <vt:lpstr>Tabell 6 – språk som tillägg - exempel (2)</vt:lpstr>
      <vt:lpstr>T4—32 – T4—39  - Tvåspråkiga lexikon </vt:lpstr>
      <vt:lpstr>Tvåspråkigt lexikon – exempel 1</vt:lpstr>
      <vt:lpstr>Tvåspråkigt lexikon – exempel 2</vt:lpstr>
      <vt:lpstr>Tvåspråkigt lexikon – exempel 3</vt:lpstr>
      <vt:lpstr>Lexikon inom särskilda ämnen</vt:lpstr>
      <vt:lpstr>Tabell 3A. Enskilda författare</vt:lpstr>
      <vt:lpstr>Tabell 3A - en författare – av och om</vt:lpstr>
      <vt:lpstr>Perioder i 800</vt:lpstr>
      <vt:lpstr>Tabell 3B</vt:lpstr>
      <vt:lpstr>Tabell 3B -  Särskilda former</vt:lpstr>
      <vt:lpstr>Tabell 3B  - citeringsordning historia…</vt:lpstr>
      <vt:lpstr>Tabell 3B  - citeringsordning samling</vt:lpstr>
      <vt:lpstr>Tabell 3B – exempel litteraturhistoria (1)</vt:lpstr>
      <vt:lpstr>Tabell 3B – exempel litteraturhistoria (2)</vt:lpstr>
      <vt:lpstr>Tabell 3B – exempel litteraturhistoria (3)</vt:lpstr>
      <vt:lpstr>Tabell 3C (1)</vt:lpstr>
      <vt:lpstr>Tabell 3C (2)</vt:lpstr>
      <vt:lpstr>Tabell 3C  - citeringsordning (1)</vt:lpstr>
      <vt:lpstr>Tabell 3C – citeringsordning (2)</vt:lpstr>
      <vt:lpstr>Tabell 3C – exempel litteraturhistoria (1)</vt:lpstr>
      <vt:lpstr>Tabell 3C – exempel litteraturhistoria (2)</vt:lpstr>
      <vt:lpstr>Tabell 3C – exempel litteraturhistoria (3)</vt:lpstr>
      <vt:lpstr>Tabell 3C – exempel litteraturhistoria (4)</vt:lpstr>
      <vt:lpstr>Tabell 3C – exempel litteraturhistoria (5)</vt:lpstr>
      <vt:lpstr>Sammanfattning (1)</vt:lpstr>
      <vt:lpstr>Sammanfattning (2)</vt:lpstr>
      <vt:lpstr>Vill du veta mer?</vt:lpstr>
    </vt:vector>
  </TitlesOfParts>
  <Company>Kungliga biblioteket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Tabeller DDK 2022</dc:title>
  <dc:creator>Harriet Aagaard</dc:creator>
  <cp:lastModifiedBy>Harriet Aagaard</cp:lastModifiedBy>
  <cp:revision>77</cp:revision>
  <dcterms:created xsi:type="dcterms:W3CDTF">2020-10-29T11:20:39Z</dcterms:created>
  <dcterms:modified xsi:type="dcterms:W3CDTF">2022-02-28T09:40:44Z</dcterms:modified>
</cp:coreProperties>
</file>