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28"/>
  </p:notesMasterIdLst>
  <p:sldIdLst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4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C43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106" autoAdjust="0"/>
  </p:normalViewPr>
  <p:slideViewPr>
    <p:cSldViewPr snapToGrid="0">
      <p:cViewPr varScale="1">
        <p:scale>
          <a:sx n="56" d="100"/>
          <a:sy n="56" d="100"/>
        </p:scale>
        <p:origin x="90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Läsesal med höga fönster och högt i tak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799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Perspektiv genom lager av kapslar i datarobot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8616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Entréhall med kommande besökare i dörren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94583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Entréhall med stående besökare i dörren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3888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19A1340-0A06-44D4-BE15-0E6A48247956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FDE9FEA2-F44E-400A-ABDB-9A1580D975DC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79096DD-8FDD-4625-A667-9E8FEF0AC649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C21EB7C-607E-4A4C-9CD4-78B87EA4E9F5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F5931504-80DD-4DFC-8D75-43D95EE70F78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33DCADD-E7C9-4618-86A6-26F920530E1E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39EF178-BDF1-4F66-9B41-3E7772508C6B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55777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7179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684205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46919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694584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917912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0812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 descr="Kollage av vardagstryck" title="Kungliga biblioteket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249274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201912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374642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575269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4265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BD717EC-1282-46B7-966E-2D3AA3A0BFEF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8F56A53-00F8-442B-A536-24862D4A5980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6B469A55-5645-40C3-A82C-3EC3272B02E3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4B3E1D5-704F-422B-8339-8B249FBE7D0D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675DF32-D573-42C1-89AB-2AB24D1715B5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4946307-1A0E-4873-A215-A06DE81DA9B3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sverigekarta genom förstoringsglas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668969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640DCCD7-B0E9-49E5-A43D-4138F1F0A399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97571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156039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21961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9471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74898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604533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05030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la bokryggar med KB-stämpel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57595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659271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847582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97036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84937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60AA0C9E-1170-4F3C-BD87-AF86DAF88BAF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0F6CBC-DBEE-4167-98B0-6C5E9885C796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FB9D01E1-9EBE-45C6-8B2A-B8BA7C83A96D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B6BD1682-074C-46A7-BED7-6A901685D556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B8D5F6F-9E92-40BD-B102-76DF587E4B14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1054FB0-D213-4307-B203-8D6DC25F46A7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Filmkapslar i plåt travade på varandra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91777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481FA609-F38F-4597-89AB-D1B28BC963B5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180253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11699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84624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621199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090130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107757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81675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vintrig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643354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542396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158531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371584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94803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D4238E4-83D8-42ED-9C37-4CB676F12DDC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0F066BC-848B-46C3-85C9-DD1601F8E73A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7BCCCBB-C145-4A77-8F02-3F926AC26AE0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EA4EF10-12E4-42E1-9610-3710883FAFBE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BEE8369-18DA-4700-A67D-0E3568AA03D6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271D720-0F55-4AF9-87E5-0BAA4161C9F8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Många små lådor i en kataloghurst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51637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B70BD1B7-CEC7-45D3-AEB6-ED00F0BF7581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Annonssida i gammal tidning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9267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type." title="Kungliga biblioteket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692" r:id="rId14"/>
    <p:sldLayoutId id="2147483694" r:id="rId15"/>
    <p:sldLayoutId id="2147483693" r:id="rId16"/>
    <p:sldLayoutId id="2147483696" r:id="rId17"/>
    <p:sldLayoutId id="2147483697" r:id="rId18"/>
    <p:sldLayoutId id="2147483698" r:id="rId19"/>
    <p:sldLayoutId id="214748369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type." title="Kungliga biblioteket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Logotype." title="Kungliga biblioteket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title="Kungliga biblioteket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byran.kb.se/klassifikation/ddk/ddk-praxis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2B7ED-172F-4F98-BD71-FDFA47AB1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/>
              <a:t>Vad betyder </a:t>
            </a:r>
            <a:r>
              <a:rPr lang="sv-SE" dirty="0" smtClean="0"/>
              <a:t>koden?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ADC7E7-F0B1-4F73-8E0E-C2E4F6A05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3285790"/>
            <a:ext cx="9988550" cy="545566"/>
          </a:xfrm>
        </p:spPr>
        <p:txBody>
          <a:bodyPr/>
          <a:lstStyle/>
          <a:p>
            <a:pPr algn="ctr"/>
            <a:r>
              <a:rPr lang="sv-SE" sz="3200" dirty="0"/>
              <a:t>362.1969943470092</a:t>
            </a:r>
          </a:p>
          <a:p>
            <a:pPr algn="ctr"/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2"/>
          </p:nvPr>
        </p:nvSpPr>
        <p:spPr>
          <a:xfrm>
            <a:off x="839787" y="5710968"/>
            <a:ext cx="4410075" cy="3454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/>
              <a:t>Harriet Aagaard</a:t>
            </a:r>
            <a:br>
              <a:rPr lang="sv-SE" dirty="0"/>
            </a:br>
            <a:r>
              <a:rPr lang="sv-SE" dirty="0"/>
              <a:t>Svenska Deweyredaktionen</a:t>
            </a:r>
            <a:br>
              <a:rPr lang="sv-SE" dirty="0"/>
            </a:br>
            <a:r>
              <a:rPr lang="sv-SE" dirty="0"/>
              <a:t>23 mars 2020</a:t>
            </a:r>
          </a:p>
        </p:txBody>
      </p:sp>
    </p:spTree>
    <p:extLst>
      <p:ext uri="{BB962C8B-B14F-4D97-AF65-F5344CB8AC3E}">
        <p14:creationId xmlns:p14="http://schemas.microsoft.com/office/powerpoint/2010/main" val="32270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Bläddra T4--5</a:t>
            </a:r>
          </a:p>
        </p:txBody>
      </p:sp>
      <p:pic>
        <p:nvPicPr>
          <p:cNvPr id="4" name="Platshållare för innehåll 3" descr="Bläddring på  T4--5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2" y="1871213"/>
            <a:ext cx="8695345" cy="4025900"/>
          </a:xfrm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34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T4– 5 Grammatik</a:t>
            </a:r>
          </a:p>
        </p:txBody>
      </p:sp>
      <p:pic>
        <p:nvPicPr>
          <p:cNvPr id="4" name="Platshållare för innehåll 3" descr="T4-5 med Anmärkning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3961"/>
            <a:ext cx="9046223" cy="4184530"/>
          </a:xfrm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55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>
                <a:solidFill>
                  <a:schemeClr val="tx1"/>
                </a:solidFill>
              </a:rPr>
              <a:t>439.7</a:t>
            </a:r>
            <a:r>
              <a:rPr lang="sv-SE" altLang="sv-SE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sv-S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7857226" cy="4025900"/>
          </a:xfrm>
        </p:spPr>
        <p:txBody>
          <a:bodyPr/>
          <a:lstStyle/>
          <a:p>
            <a:pPr>
              <a:buNone/>
              <a:defRPr/>
            </a:pPr>
            <a:r>
              <a:rPr lang="sv-SE" sz="2000" b="1" dirty="0"/>
              <a:t>439.7</a:t>
            </a:r>
            <a:r>
              <a:rPr lang="sv-SE" sz="2000" dirty="0"/>
              <a:t>	Svenska</a:t>
            </a:r>
          </a:p>
          <a:p>
            <a:pPr marL="0" indent="0">
              <a:buNone/>
              <a:defRPr/>
            </a:pPr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sv-SE" sz="2000" dirty="0"/>
              <a:t> 	Grammatik (från tabell 4 enligt anvisning under 420-490)</a:t>
            </a:r>
          </a:p>
          <a:p>
            <a:pPr marL="0" indent="0">
              <a:buNone/>
              <a:defRPr/>
            </a:pPr>
            <a:endParaRPr lang="sv-SE" sz="2000" dirty="0"/>
          </a:p>
          <a:p>
            <a:pPr marL="0" indent="0">
              <a:buNone/>
              <a:defRPr/>
            </a:pPr>
            <a:r>
              <a:rPr lang="sv-SE" sz="2000" b="1" dirty="0"/>
              <a:t>439.75 Svensk grammatik</a:t>
            </a:r>
          </a:p>
          <a:p>
            <a:endParaRPr lang="sv-SE" dirty="0"/>
          </a:p>
        </p:txBody>
      </p:sp>
      <p:pic>
        <p:nvPicPr>
          <p:cNvPr id="4" name="Platshållare för innehåll 3" descr="Bokomslag, Svensk universitetsgrammatik för nybörjare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26" y="736601"/>
            <a:ext cx="2746642" cy="4025900"/>
          </a:xfrm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51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736601"/>
            <a:ext cx="11353800" cy="777874"/>
          </a:xfrm>
        </p:spPr>
        <p:txBody>
          <a:bodyPr/>
          <a:lstStyle/>
          <a:p>
            <a:r>
              <a:rPr lang="sv-SE" sz="3600" dirty="0"/>
              <a:t>Ett långt nummer behöver inte vara krångligt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sv-SE" sz="6000" dirty="0" smtClean="0"/>
          </a:p>
          <a:p>
            <a:pPr marL="0" indent="0" algn="ctr">
              <a:buNone/>
            </a:pPr>
            <a:endParaRPr lang="sv-SE" sz="6000" dirty="0"/>
          </a:p>
          <a:p>
            <a:pPr marL="0" indent="0" algn="ctr">
              <a:buNone/>
            </a:pPr>
            <a:endParaRPr lang="sv-SE" sz="6000" dirty="0" smtClean="0"/>
          </a:p>
          <a:p>
            <a:pPr marL="0" indent="0" algn="ctr">
              <a:buNone/>
            </a:pPr>
            <a:endParaRPr lang="sv-SE" sz="6000" dirty="0"/>
          </a:p>
          <a:p>
            <a:pPr marL="0" indent="0" algn="ctr">
              <a:buNone/>
            </a:pPr>
            <a:r>
              <a:rPr lang="sv-SE" sz="6000" dirty="0" smtClean="0"/>
              <a:t>720.94867345</a:t>
            </a:r>
            <a:endParaRPr lang="sv-SE" sz="6000" dirty="0"/>
          </a:p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Bläddra</a:t>
            </a:r>
            <a:endParaRPr lang="sv-SE" dirty="0"/>
          </a:p>
        </p:txBody>
      </p:sp>
      <p:pic>
        <p:nvPicPr>
          <p:cNvPr id="4" name="Platshållare för innehåll 3" descr="Bläddring på 720.94867345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2" y="1819455"/>
            <a:ext cx="8747827" cy="4025900"/>
          </a:xfrm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63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Flera föregående sidor</a:t>
            </a:r>
            <a:endParaRPr lang="sv-SE" dirty="0"/>
          </a:p>
        </p:txBody>
      </p:sp>
      <p:pic>
        <p:nvPicPr>
          <p:cNvPr id="4" name="Platshållare för innehåll 3" descr="720 Arkitektur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62" y="2095500"/>
            <a:ext cx="9978289" cy="4025900"/>
          </a:xfr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3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720 – schemat visar  (T1) -09</a:t>
            </a:r>
          </a:p>
        </p:txBody>
      </p:sp>
      <p:pic>
        <p:nvPicPr>
          <p:cNvPr id="7" name="Platshållare för innehåll 6" descr="720 med underavdelning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6" y="1750444"/>
            <a:ext cx="7798493" cy="4605906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14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Ingen anvisning om byggnation</a:t>
            </a:r>
          </a:p>
        </p:txBody>
      </p:sp>
      <p:pic>
        <p:nvPicPr>
          <p:cNvPr id="8" name="Platshållare för innehåll 7" descr="720.9 Historia Geografi Anmärkning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69" y="1853961"/>
            <a:ext cx="8456410" cy="4502389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11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Bläddra på T1--094867345</a:t>
            </a:r>
          </a:p>
        </p:txBody>
      </p:sp>
      <p:pic>
        <p:nvPicPr>
          <p:cNvPr id="9" name="Platshållare för innehåll 8" descr="Bläddring på T1--094867345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2" y="1836707"/>
            <a:ext cx="8747827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64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T1 geografi - anvisning</a:t>
            </a:r>
          </a:p>
        </p:txBody>
      </p:sp>
      <p:pic>
        <p:nvPicPr>
          <p:cNvPr id="6" name="Platshållare för innehåll 5" descr="T1 Om tillägg av länder mm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5835"/>
            <a:ext cx="10590213" cy="3765229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60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362.19</a:t>
            </a:r>
            <a:r>
              <a:rPr lang="sv-SE" dirty="0" smtClean="0">
                <a:solidFill>
                  <a:srgbClr val="00B050"/>
                </a:solidFill>
              </a:rPr>
              <a:t>6994</a:t>
            </a:r>
            <a:r>
              <a:rPr lang="sv-SE" dirty="0" smtClean="0">
                <a:solidFill>
                  <a:srgbClr val="92D050"/>
                </a:solidFill>
              </a:rPr>
              <a:t>347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sv-SE" dirty="0" smtClean="0">
                <a:solidFill>
                  <a:srgbClr val="0070C0"/>
                </a:solidFill>
              </a:rPr>
              <a:t>092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5942162" cy="40259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362.19</a:t>
            </a:r>
            <a:r>
              <a:rPr lang="sv-SE" dirty="0"/>
              <a:t>    Tjänster till patienter med särskilda behov</a:t>
            </a:r>
          </a:p>
          <a:p>
            <a:pPr marL="0" indent="0">
              <a:buNone/>
            </a:pPr>
            <a:r>
              <a:rPr lang="sv-SE" dirty="0"/>
              <a:t>61</a:t>
            </a:r>
            <a:r>
              <a:rPr lang="sv-SE" b="1" dirty="0">
                <a:solidFill>
                  <a:srgbClr val="00B050"/>
                </a:solidFill>
              </a:rPr>
              <a:t>6.994  </a:t>
            </a:r>
            <a:r>
              <a:rPr lang="sv-SE" dirty="0"/>
              <a:t>Cancer</a:t>
            </a:r>
            <a:endParaRPr lang="sv-SE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sv-SE" dirty="0"/>
              <a:t>611.</a:t>
            </a:r>
            <a:r>
              <a:rPr lang="sv-SE" b="1" dirty="0">
                <a:solidFill>
                  <a:srgbClr val="92D050"/>
                </a:solidFill>
              </a:rPr>
              <a:t>347 </a:t>
            </a:r>
            <a:r>
              <a:rPr lang="sv-SE" dirty="0"/>
              <a:t> Tjocktarmen</a:t>
            </a:r>
            <a:r>
              <a:rPr lang="sv-SE" b="1" dirty="0">
                <a:solidFill>
                  <a:srgbClr val="92D050"/>
                </a:solidFill>
              </a:rPr>
              <a:t>	</a:t>
            </a:r>
          </a:p>
          <a:p>
            <a:pPr marL="0" indent="0">
              <a:buNone/>
            </a:pP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-0	  </a:t>
            </a:r>
            <a:r>
              <a:rPr lang="sv-SE" dirty="0"/>
              <a:t>Extra nolla</a:t>
            </a:r>
          </a:p>
          <a:p>
            <a:pPr marL="0" indent="0">
              <a:buNone/>
            </a:pPr>
            <a:r>
              <a:rPr lang="sv-SE" b="1" dirty="0">
                <a:solidFill>
                  <a:srgbClr val="0070C0"/>
                </a:solidFill>
              </a:rPr>
              <a:t>-092	  </a:t>
            </a:r>
            <a:r>
              <a:rPr lang="sv-SE" dirty="0"/>
              <a:t>Biografi</a:t>
            </a:r>
            <a:endParaRPr lang="sv-SE" b="1" dirty="0">
              <a:solidFill>
                <a:srgbClr val="0070C0"/>
              </a:solidFill>
            </a:endParaRPr>
          </a:p>
          <a:p>
            <a:endParaRPr lang="sv-SE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sv-SE" sz="1600" dirty="0"/>
              <a:t>362.1969943470092  Tjocktarmscancer - biografi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" name="Platshållare för innehåll 2" descr="Bokomslag Självbiografi persom med tarmcancer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74" y="1123202"/>
            <a:ext cx="2843217" cy="4025900"/>
          </a:xfrm>
        </p:spPr>
      </p:pic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92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Bläddra T2--4867345</a:t>
            </a:r>
          </a:p>
        </p:txBody>
      </p:sp>
      <p:pic>
        <p:nvPicPr>
          <p:cNvPr id="6" name="Platshållare för innehåll 5" descr="Bläddring på T2--4867345 ger  Göteborgs stad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71213"/>
            <a:ext cx="9448939" cy="418453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7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Arkitektur -- Göteborg</a:t>
            </a:r>
          </a:p>
        </p:txBody>
      </p:sp>
      <p:pic>
        <p:nvPicPr>
          <p:cNvPr id="7" name="Platshållare för innehåll 6" descr="Fiskekyrkan i Göteborg - exempel på arkitektur&#10;CC0 Public Domai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6" y="1819454"/>
            <a:ext cx="5779299" cy="4339806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42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Avkoda nummer </a:t>
            </a:r>
            <a:r>
              <a:rPr lang="sv-SE" altLang="sv-SE" dirty="0" smtClean="0"/>
              <a:t>– tillvägagångssätt 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altLang="sv-SE" sz="2000" dirty="0"/>
              <a:t>Bläddra på hela numret</a:t>
            </a:r>
          </a:p>
          <a:p>
            <a:pPr>
              <a:buClrTx/>
            </a:pPr>
            <a:r>
              <a:rPr lang="sv-SE" altLang="sv-SE" sz="2000" dirty="0"/>
              <a:t>Om du inte får träff, gå till närmast överordnat nummer </a:t>
            </a:r>
          </a:p>
          <a:p>
            <a:pPr>
              <a:buClrTx/>
            </a:pPr>
            <a:r>
              <a:rPr lang="sv-SE" altLang="sv-SE" sz="2000" dirty="0"/>
              <a:t>Läs anmärkningar - även  högre upp i hierarkierna - för att hitta anvisningar om hur nummer byggs</a:t>
            </a:r>
          </a:p>
          <a:p>
            <a:pPr>
              <a:buClrTx/>
            </a:pPr>
            <a:r>
              <a:rPr lang="sv-SE" altLang="sv-SE" sz="2000" dirty="0"/>
              <a:t>Liknande byggda nummer kan vara till hjälp</a:t>
            </a:r>
          </a:p>
          <a:p>
            <a:pPr>
              <a:buClrTx/>
            </a:pPr>
            <a:r>
              <a:rPr lang="sv-SE" altLang="sv-SE" sz="2000" dirty="0"/>
              <a:t>Om inga anvisningar finns är numret byggt med en standardindelning</a:t>
            </a:r>
          </a:p>
          <a:p>
            <a:pPr>
              <a:buClrTx/>
            </a:pPr>
            <a:r>
              <a:rPr lang="sv-SE" altLang="sv-SE" sz="2000" dirty="0"/>
              <a:t>Standardindelningar söks med T1–xxx, ex. T1--082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74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Vill du veta mer?</a:t>
            </a:r>
            <a:endParaRPr lang="sv-SE" dirty="0"/>
          </a:p>
        </p:txBody>
      </p:sp>
      <p:pic>
        <p:nvPicPr>
          <p:cNvPr id="6" name="Platshållare för innehåll 5" descr="Självporträtt som skugg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7" y="2106721"/>
            <a:ext cx="3657600" cy="2743200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Tx/>
            </a:pPr>
            <a:r>
              <a:rPr lang="sv-SE" dirty="0">
                <a:hlinkClick r:id="rId3"/>
              </a:rPr>
              <a:t>Metadatabyrån</a:t>
            </a:r>
            <a:endParaRPr lang="sv-SE" dirty="0"/>
          </a:p>
          <a:p>
            <a:pPr>
              <a:buClrTx/>
            </a:pPr>
            <a:r>
              <a:rPr lang="sv-SE" dirty="0" err="1" smtClean="0"/>
              <a:t>harriet.aagaard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pPr>
              <a:buClrTx/>
            </a:pPr>
            <a:r>
              <a:rPr lang="sv-SE" dirty="0" err="1"/>
              <a:t>d</a:t>
            </a:r>
            <a:r>
              <a:rPr lang="sv-SE" dirty="0" err="1" smtClean="0"/>
              <a:t>ewey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43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Avkoda nummer - tillvägagångssätt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altLang="sv-SE" sz="2000" dirty="0"/>
              <a:t>Bläddra på hela numret</a:t>
            </a:r>
          </a:p>
          <a:p>
            <a:pPr>
              <a:buClrTx/>
            </a:pPr>
            <a:r>
              <a:rPr lang="sv-SE" altLang="sv-SE" sz="2000" dirty="0"/>
              <a:t>Om du inte får träff, gå till närmast överordnat nummer </a:t>
            </a:r>
          </a:p>
          <a:p>
            <a:pPr>
              <a:buClrTx/>
            </a:pPr>
            <a:r>
              <a:rPr lang="sv-SE" altLang="sv-SE" sz="2000" dirty="0"/>
              <a:t>Läs anmärkningar - även  högre upp i hierarkierna - för att hitta anvisningar om hur nummer byggs</a:t>
            </a:r>
          </a:p>
          <a:p>
            <a:pPr>
              <a:buClrTx/>
            </a:pPr>
            <a:r>
              <a:rPr lang="sv-SE" altLang="sv-SE" sz="2000" dirty="0"/>
              <a:t>Liknande byggda nummer kan vara till hjälp</a:t>
            </a:r>
          </a:p>
          <a:p>
            <a:pPr>
              <a:buClrTx/>
            </a:pPr>
            <a:r>
              <a:rPr lang="sv-SE" altLang="sv-SE" sz="2000" dirty="0"/>
              <a:t>Om inga anvisningar finns är numret byggt med en standardindelning</a:t>
            </a:r>
          </a:p>
          <a:p>
            <a:pPr>
              <a:buClrTx/>
            </a:pPr>
            <a:r>
              <a:rPr lang="sv-SE" altLang="sv-SE" sz="2000" dirty="0"/>
              <a:t>Standardindelningar söks med T1–xxx, ex. T1--082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85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Bläddra på det byggda numret</a:t>
            </a:r>
          </a:p>
        </p:txBody>
      </p:sp>
      <p:pic>
        <p:nvPicPr>
          <p:cNvPr id="4" name="Platshållare för innehåll 3" descr="Bläddring på 362.1969943470092 i  Svenska WebDewey. 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1" y="1753060"/>
            <a:ext cx="7095994" cy="4316581"/>
          </a:xfrm>
        </p:spPr>
      </p:pic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06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kort nummer kan vara byggt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976360" cy="4191000"/>
          </a:xfrm>
        </p:spPr>
        <p:txBody>
          <a:bodyPr/>
          <a:lstStyle/>
          <a:p>
            <a:pPr marL="0" indent="0" algn="ctr">
              <a:buNone/>
            </a:pPr>
            <a:endParaRPr lang="sv-SE" sz="7200" dirty="0" smtClean="0"/>
          </a:p>
          <a:p>
            <a:pPr marL="0" indent="0" algn="ctr">
              <a:buNone/>
            </a:pPr>
            <a:endParaRPr lang="sv-SE" sz="7200" dirty="0"/>
          </a:p>
          <a:p>
            <a:pPr marL="0" indent="0" algn="ctr">
              <a:buNone/>
            </a:pPr>
            <a:endParaRPr lang="sv-SE" sz="7200" dirty="0" smtClean="0"/>
          </a:p>
          <a:p>
            <a:pPr marL="0" indent="0" algn="ctr">
              <a:buNone/>
            </a:pPr>
            <a:endParaRPr lang="sv-SE" sz="7200" dirty="0" smtClean="0"/>
          </a:p>
          <a:p>
            <a:pPr marL="0" indent="0" algn="ctr">
              <a:buNone/>
            </a:pPr>
            <a:r>
              <a:rPr lang="sv-SE" sz="7200" dirty="0" smtClean="0"/>
              <a:t>439.75</a:t>
            </a:r>
            <a:endParaRPr lang="sv-SE" sz="72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67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439.75 i </a:t>
            </a:r>
            <a:r>
              <a:rPr lang="sv-SE" dirty="0" smtClean="0"/>
              <a:t>Svenska </a:t>
            </a:r>
            <a:r>
              <a:rPr lang="sv-SE" dirty="0" err="1" smtClean="0"/>
              <a:t>WebDewey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8" name="Platshållare för innehåll 7" descr="Sökning på 439.75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36" y="1892984"/>
            <a:ext cx="7794484" cy="4335287"/>
          </a:xfrm>
        </p:spPr>
      </p:pic>
    </p:spTree>
    <p:extLst>
      <p:ext uri="{BB962C8B-B14F-4D97-AF65-F5344CB8AC3E}">
        <p14:creationId xmlns:p14="http://schemas.microsoft.com/office/powerpoint/2010/main" val="40095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Föregående nummer, föregående sida</a:t>
            </a:r>
          </a:p>
        </p:txBody>
      </p:sp>
      <p:pic>
        <p:nvPicPr>
          <p:cNvPr id="4" name="Platshållare för innehåll 3" descr="Visning av föregående sida i träfflilsta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5938"/>
            <a:ext cx="8490485" cy="4640412"/>
          </a:xfrm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Läs anvisningar</a:t>
            </a:r>
            <a:endParaRPr lang="sv-SE" dirty="0"/>
          </a:p>
        </p:txBody>
      </p:sp>
      <p:pic>
        <p:nvPicPr>
          <p:cNvPr id="4" name="Platshållare för innehåll 3" descr="Anmärkningar visara anvisning för 439.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3422"/>
            <a:ext cx="9626387" cy="4352927"/>
          </a:xfrm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19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Anvisningar 420-490</a:t>
            </a:r>
          </a:p>
        </p:txBody>
      </p:sp>
      <p:pic>
        <p:nvPicPr>
          <p:cNvPr id="4" name="Platshållare för innehåll 3" descr="Anmärkning vid 420-490 i WebDewey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0425"/>
            <a:ext cx="10590213" cy="3749016"/>
          </a:xfrm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38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0F1E3929-3D36-294D-A8CA-2164CB3C6F12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3D973E21-AA3F-434B-A582-5976C47282D2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07930826-4FF8-D941-863D-60EEFBE07744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FAB1E516-543E-DA4A-8C64-E7CE8E95806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120</TotalTime>
  <Words>295</Words>
  <Application>Microsoft Office PowerPoint</Application>
  <PresentationFormat>Bredbild</PresentationFormat>
  <Paragraphs>83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KB-tema Violett</vt:lpstr>
      <vt:lpstr>KB-tema Mörkblå</vt:lpstr>
      <vt:lpstr>KB-tema Cayenne</vt:lpstr>
      <vt:lpstr>KB-tema Gräsgrön</vt:lpstr>
      <vt:lpstr>Vad betyder koden?</vt:lpstr>
      <vt:lpstr>362.1969943470092</vt:lpstr>
      <vt:lpstr>Avkoda nummer - tillvägagångssätt</vt:lpstr>
      <vt:lpstr>Bläddra på det byggda numret</vt:lpstr>
      <vt:lpstr>Ett kort nummer kan vara byggt</vt:lpstr>
      <vt:lpstr>439.75 i Svenska WebDewey</vt:lpstr>
      <vt:lpstr>Föregående nummer, föregående sida</vt:lpstr>
      <vt:lpstr>Läs anvisningar</vt:lpstr>
      <vt:lpstr>Anvisningar 420-490</vt:lpstr>
      <vt:lpstr>Bläddra T4--5</vt:lpstr>
      <vt:lpstr>T4– 5 Grammatik</vt:lpstr>
      <vt:lpstr>439.75</vt:lpstr>
      <vt:lpstr>Ett långt nummer behöver inte vara krångligt</vt:lpstr>
      <vt:lpstr>Bläddra</vt:lpstr>
      <vt:lpstr>Flera föregående sidor</vt:lpstr>
      <vt:lpstr>720 – schemat visar  (T1) -09</vt:lpstr>
      <vt:lpstr>Ingen anvisning om byggnation</vt:lpstr>
      <vt:lpstr>Bläddra på T1--094867345</vt:lpstr>
      <vt:lpstr>T1 geografi - anvisning</vt:lpstr>
      <vt:lpstr>Bläddra T2--4867345</vt:lpstr>
      <vt:lpstr>Arkitektur -- Göteborg</vt:lpstr>
      <vt:lpstr>Avkoda nummer – tillvägagångssätt </vt:lpstr>
      <vt:lpstr>Vill du veta mer?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Vad betyder koden?</dc:title>
  <dc:creator>Harriet Aagaard</dc:creator>
  <cp:lastModifiedBy>Harriet Aagaard</cp:lastModifiedBy>
  <cp:revision>18</cp:revision>
  <dcterms:created xsi:type="dcterms:W3CDTF">2020-03-02T13:03:56Z</dcterms:created>
  <dcterms:modified xsi:type="dcterms:W3CDTF">2020-12-04T14:50:55Z</dcterms:modified>
</cp:coreProperties>
</file>